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6" r:id="rId5"/>
    <p:sldId id="305" r:id="rId6"/>
    <p:sldId id="259" r:id="rId7"/>
    <p:sldId id="306" r:id="rId8"/>
    <p:sldId id="309" r:id="rId9"/>
    <p:sldId id="329" r:id="rId10"/>
    <p:sldId id="315" r:id="rId11"/>
    <p:sldId id="313" r:id="rId12"/>
    <p:sldId id="324" r:id="rId13"/>
    <p:sldId id="327" r:id="rId14"/>
    <p:sldId id="328" r:id="rId15"/>
    <p:sldId id="317" r:id="rId16"/>
    <p:sldId id="320" r:id="rId17"/>
    <p:sldId id="319" r:id="rId18"/>
    <p:sldId id="323" r:id="rId19"/>
    <p:sldId id="294" r:id="rId20"/>
    <p:sldId id="322" r:id="rId21"/>
    <p:sldId id="326" r:id="rId22"/>
    <p:sldId id="318" r:id="rId23"/>
    <p:sldId id="325" r:id="rId24"/>
    <p:sldId id="314" r:id="rId25"/>
    <p:sldId id="31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8953"/>
    <a:srgbClr val="267044"/>
    <a:srgbClr val="246A40"/>
    <a:srgbClr val="4F5945"/>
    <a:srgbClr val="7F867A"/>
    <a:srgbClr val="A9D7D9"/>
    <a:srgbClr val="93D3D9"/>
    <a:srgbClr val="AAD6FF"/>
    <a:srgbClr val="B2C8CD"/>
    <a:srgbClr val="CCD8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844" autoAdjust="0"/>
  </p:normalViewPr>
  <p:slideViewPr>
    <p:cSldViewPr snapToGrid="0">
      <p:cViewPr varScale="1">
        <p:scale>
          <a:sx n="78" d="100"/>
          <a:sy n="78" d="100"/>
        </p:scale>
        <p:origin x="869"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2/8/2023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1</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7.xml"/><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Quiz" TargetMode="External"/><Relationship Id="rId7" Type="http://schemas.openxmlformats.org/officeDocument/2006/relationships/image" Target="../media/image18.png"/><Relationship Id="rId2" Type="http://schemas.openxmlformats.org/officeDocument/2006/relationships/hyperlink" Target="https://www.google.com/search?q=chitkara+university&amp;rlz=1C1ONGR_en&amp;oq=chitkara+university&amp;aqs=chrome..69i57j69i61.6214j0j7&amp;sourceid=chrome&amp;ie=UTF-8#imgrc=TDc02ozqZCKRJM%253A"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www.geeksforgeeks.org/what-are-widgets-in-tkinter/" TargetMode="External"/><Relationship Id="rId4" Type="http://schemas.openxmlformats.org/officeDocument/2006/relationships/hyperlink" Target="https://pngtree.com/free-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721866" y="136525"/>
            <a:ext cx="4972283" cy="1325880"/>
          </a:xfrm>
        </p:spPr>
        <p:txBody>
          <a:bodyPr>
            <a:normAutofit/>
          </a:bodyPr>
          <a:lstStyle/>
          <a:p>
            <a:pPr algn="ctr"/>
            <a:r>
              <a:rPr lang="en-US" sz="3600" dirty="0">
                <a:solidFill>
                  <a:schemeClr val="accent3"/>
                </a:solidFill>
                <a:cs typeface="Calibri Light"/>
              </a:rPr>
              <a:t>SUBMITTED BY:</a:t>
            </a:r>
            <a:endParaRPr lang="en-US" sz="3600" dirty="0">
              <a:solidFill>
                <a:schemeClr val="accent3"/>
              </a:solidFill>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a:xfrm>
            <a:off x="0" y="-389087"/>
            <a:ext cx="6096000" cy="2856380"/>
          </a:xfrm>
        </p:spPr>
        <p:txBody>
          <a:bodyPr>
            <a:normAutofit/>
          </a:bodyPr>
          <a:lstStyle/>
          <a:p>
            <a:r>
              <a:rPr lang="en-US" sz="4800" dirty="0">
                <a:solidFill>
                  <a:schemeClr val="tx1">
                    <a:lumMod val="95000"/>
                    <a:lumOff val="5000"/>
                  </a:schemeClr>
                </a:solidFill>
                <a:latin typeface="Algerian" panose="04020705040A02060702" pitchFamily="82" charset="0"/>
                <a:ea typeface="Segoe UI Black" panose="020B0A02040204020203" pitchFamily="34" charset="0"/>
              </a:rPr>
              <a:t>SUBJECT:</a:t>
            </a:r>
          </a:p>
          <a:p>
            <a:r>
              <a:rPr lang="en-US" sz="4800" u="sng" dirty="0">
                <a:solidFill>
                  <a:schemeClr val="tx1">
                    <a:lumMod val="95000"/>
                    <a:lumOff val="5000"/>
                  </a:schemeClr>
                </a:solidFill>
                <a:latin typeface="Algerian" panose="04020705040A02060702" pitchFamily="82" charset="0"/>
                <a:ea typeface="Segoe UI Black" panose="020B0A02040204020203" pitchFamily="34" charset="0"/>
              </a:rPr>
              <a:t>INTERACTIVE QUIZ</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7333487" y="1205515"/>
            <a:ext cx="3749040" cy="2685350"/>
          </a:xfrm>
        </p:spPr>
        <p:txBody>
          <a:bodyPr vert="horz" lIns="91440" tIns="45720" rIns="91440" bIns="45720" rtlCol="0" anchor="t">
            <a:normAutofit/>
          </a:bodyPr>
          <a:lstStyle/>
          <a:p>
            <a:pPr algn="ctr">
              <a:lnSpc>
                <a:spcPct val="100000"/>
              </a:lnSpc>
            </a:pPr>
            <a:r>
              <a:rPr lang="en-US" sz="2000" dirty="0">
                <a:solidFill>
                  <a:schemeClr val="accent3"/>
                </a:solidFill>
                <a:latin typeface="Berlin Sans FB" panose="020E0602020502020306" pitchFamily="34" charset="0"/>
                <a:cs typeface="Calibri"/>
              </a:rPr>
              <a:t>Yashita Prajapati</a:t>
            </a:r>
          </a:p>
          <a:p>
            <a:pPr algn="ctr">
              <a:lnSpc>
                <a:spcPct val="100000"/>
              </a:lnSpc>
            </a:pPr>
            <a:r>
              <a:rPr lang="en-US" sz="2000" dirty="0">
                <a:solidFill>
                  <a:schemeClr val="accent3"/>
                </a:solidFill>
                <a:latin typeface="Berlin Sans FB" panose="020E0602020502020306" pitchFamily="34" charset="0"/>
                <a:cs typeface="Calibri"/>
              </a:rPr>
              <a:t>Roll No. :- 2210990980</a:t>
            </a:r>
          </a:p>
          <a:p>
            <a:pPr algn="ctr">
              <a:lnSpc>
                <a:spcPct val="100000"/>
              </a:lnSpc>
            </a:pPr>
            <a:r>
              <a:rPr lang="en-US" sz="2000" dirty="0">
                <a:solidFill>
                  <a:schemeClr val="accent3"/>
                </a:solidFill>
                <a:latin typeface="Berlin Sans FB" panose="020E0602020502020306" pitchFamily="34" charset="0"/>
                <a:cs typeface="Calibri"/>
              </a:rPr>
              <a:t>Yatin Kalra</a:t>
            </a:r>
          </a:p>
          <a:p>
            <a:pPr algn="ctr">
              <a:lnSpc>
                <a:spcPct val="100000"/>
              </a:lnSpc>
            </a:pPr>
            <a:r>
              <a:rPr lang="en-US" sz="2000" dirty="0">
                <a:solidFill>
                  <a:schemeClr val="accent3"/>
                </a:solidFill>
                <a:latin typeface="Berlin Sans FB" panose="020E0602020502020306" pitchFamily="34" charset="0"/>
                <a:cs typeface="Calibri"/>
              </a:rPr>
              <a:t>Roll No. :-</a:t>
            </a:r>
            <a:r>
              <a:rPr lang="en-US" sz="2000" dirty="0">
                <a:latin typeface="Berlin Sans FB" panose="020E0602020502020306" pitchFamily="34" charset="0"/>
                <a:cs typeface="Calibri"/>
              </a:rPr>
              <a:t> 2210990983</a:t>
            </a:r>
            <a:endParaRPr lang="en-US" sz="2000" dirty="0">
              <a:solidFill>
                <a:schemeClr val="accent3"/>
              </a:solidFill>
              <a:latin typeface="Berlin Sans FB" panose="020E0602020502020306" pitchFamily="34" charset="0"/>
              <a:cs typeface="Calibri"/>
            </a:endParaRPr>
          </a:p>
          <a:p>
            <a:pPr algn="ctr">
              <a:lnSpc>
                <a:spcPct val="100000"/>
              </a:lnSpc>
            </a:pPr>
            <a:r>
              <a:rPr lang="en-US" sz="2000" dirty="0">
                <a:latin typeface="Berlin Sans FB" panose="020E0602020502020306" pitchFamily="34" charset="0"/>
                <a:cs typeface="Calibri"/>
              </a:rPr>
              <a:t>Pulkit Vashisht</a:t>
            </a:r>
          </a:p>
          <a:p>
            <a:pPr algn="ctr">
              <a:lnSpc>
                <a:spcPct val="100000"/>
              </a:lnSpc>
            </a:pPr>
            <a:r>
              <a:rPr lang="en-US" sz="2000" dirty="0">
                <a:solidFill>
                  <a:schemeClr val="accent3"/>
                </a:solidFill>
                <a:latin typeface="Berlin Sans FB" panose="020E0602020502020306" pitchFamily="34" charset="0"/>
                <a:cs typeface="Calibri"/>
              </a:rPr>
              <a:t>Roll No. :- 2210931012</a:t>
            </a:r>
            <a:endParaRPr lang="en-US" sz="2000" dirty="0">
              <a:latin typeface="Berlin Sans FB" panose="020E0602020502020306" pitchFamily="34" charset="0"/>
              <a:cs typeface="Calibri"/>
            </a:endParaRPr>
          </a:p>
        </p:txBody>
      </p:sp>
      <p:pic>
        <p:nvPicPr>
          <p:cNvPr id="8" name="Picture 7">
            <a:extLst>
              <a:ext uri="{FF2B5EF4-FFF2-40B4-BE49-F238E27FC236}">
                <a16:creationId xmlns:a16="http://schemas.microsoft.com/office/drawing/2014/main" id="{0742B065-0143-64C5-300F-C17BAFEB9D83}"/>
              </a:ext>
            </a:extLst>
          </p:cNvPr>
          <p:cNvPicPr>
            <a:picLocks noChangeAspect="1"/>
          </p:cNvPicPr>
          <p:nvPr/>
        </p:nvPicPr>
        <p:blipFill rotWithShape="1">
          <a:blip r:embed="rId3"/>
          <a:srcRect r="1033" b="7698"/>
          <a:stretch/>
        </p:blipFill>
        <p:spPr>
          <a:xfrm>
            <a:off x="259080" y="2000810"/>
            <a:ext cx="5367279" cy="3634880"/>
          </a:xfrm>
          <a:prstGeom prst="rect">
            <a:avLst/>
          </a:prstGeom>
        </p:spPr>
      </p:pic>
      <p:sp>
        <p:nvSpPr>
          <p:cNvPr id="11" name="TextBox 10">
            <a:extLst>
              <a:ext uri="{FF2B5EF4-FFF2-40B4-BE49-F238E27FC236}">
                <a16:creationId xmlns:a16="http://schemas.microsoft.com/office/drawing/2014/main" id="{799F4632-35B9-A74D-6CF4-5EF3EC354917}"/>
              </a:ext>
            </a:extLst>
          </p:cNvPr>
          <p:cNvSpPr txBox="1"/>
          <p:nvPr/>
        </p:nvSpPr>
        <p:spPr>
          <a:xfrm>
            <a:off x="7399176" y="4071552"/>
            <a:ext cx="4552032" cy="646331"/>
          </a:xfrm>
          <a:prstGeom prst="rect">
            <a:avLst/>
          </a:prstGeom>
          <a:noFill/>
        </p:spPr>
        <p:txBody>
          <a:bodyPr wrap="square" rtlCol="0">
            <a:spAutoFit/>
          </a:bodyPr>
          <a:lstStyle/>
          <a:p>
            <a:r>
              <a:rPr lang="en-US" sz="3600" dirty="0">
                <a:solidFill>
                  <a:schemeClr val="accent3"/>
                </a:solidFill>
                <a:latin typeface="+mj-lt"/>
                <a:cs typeface="Calibri Light"/>
              </a:rPr>
              <a:t>SUBMITTED TO:</a:t>
            </a:r>
            <a:endParaRPr lang="en-IN" sz="3600" dirty="0">
              <a:latin typeface="+mj-lt"/>
            </a:endParaRPr>
          </a:p>
        </p:txBody>
      </p:sp>
      <p:sp>
        <p:nvSpPr>
          <p:cNvPr id="12" name="TextBox 11">
            <a:extLst>
              <a:ext uri="{FF2B5EF4-FFF2-40B4-BE49-F238E27FC236}">
                <a16:creationId xmlns:a16="http://schemas.microsoft.com/office/drawing/2014/main" id="{2745AE63-AAFE-3E79-7E35-FE7D282A6EE9}"/>
              </a:ext>
            </a:extLst>
          </p:cNvPr>
          <p:cNvSpPr txBox="1"/>
          <p:nvPr/>
        </p:nvSpPr>
        <p:spPr>
          <a:xfrm>
            <a:off x="7836408" y="4698515"/>
            <a:ext cx="2743200" cy="400110"/>
          </a:xfrm>
          <a:prstGeom prst="rect">
            <a:avLst/>
          </a:prstGeom>
          <a:noFill/>
        </p:spPr>
        <p:txBody>
          <a:bodyPr wrap="square" rtlCol="0">
            <a:spAutoFit/>
          </a:bodyPr>
          <a:lstStyle/>
          <a:p>
            <a:pPr algn="ctr"/>
            <a:r>
              <a:rPr lang="en-IN" sz="2000" dirty="0">
                <a:latin typeface="Berlin Sans FB" panose="020E0602020502020306" pitchFamily="34" charset="0"/>
              </a:rPr>
              <a:t>Anand Muni Mishra</a:t>
            </a:r>
          </a:p>
        </p:txBody>
      </p:sp>
      <p:sp>
        <p:nvSpPr>
          <p:cNvPr id="13" name="TextBox 12">
            <a:extLst>
              <a:ext uri="{FF2B5EF4-FFF2-40B4-BE49-F238E27FC236}">
                <a16:creationId xmlns:a16="http://schemas.microsoft.com/office/drawing/2014/main" id="{D482AC50-9BA2-DF5B-3809-15BF2C18347F}"/>
              </a:ext>
            </a:extLst>
          </p:cNvPr>
          <p:cNvSpPr txBox="1"/>
          <p:nvPr/>
        </p:nvSpPr>
        <p:spPr>
          <a:xfrm>
            <a:off x="7333487" y="5344846"/>
            <a:ext cx="3601616" cy="707886"/>
          </a:xfrm>
          <a:prstGeom prst="rect">
            <a:avLst/>
          </a:prstGeom>
          <a:noFill/>
        </p:spPr>
        <p:txBody>
          <a:bodyPr wrap="square" rtlCol="0">
            <a:spAutoFit/>
          </a:bodyPr>
          <a:lstStyle/>
          <a:p>
            <a:pPr algn="ctr"/>
            <a:r>
              <a:rPr lang="en-IN" sz="4000" dirty="0">
                <a:latin typeface="Berlin Sans FB" panose="020E0602020502020306" pitchFamily="34" charset="0"/>
              </a:rPr>
              <a:t>GROUP 30(AD)</a:t>
            </a:r>
          </a:p>
        </p:txBody>
      </p:sp>
      <p:pic>
        <p:nvPicPr>
          <p:cNvPr id="6" name="Picture 5">
            <a:extLst>
              <a:ext uri="{FF2B5EF4-FFF2-40B4-BE49-F238E27FC236}">
                <a16:creationId xmlns:a16="http://schemas.microsoft.com/office/drawing/2014/main" id="{FC20ACAA-4D55-2AD3-4F81-73863B2F24AC}"/>
              </a:ext>
            </a:extLst>
          </p:cNvPr>
          <p:cNvPicPr>
            <a:picLocks noChangeAspect="1"/>
          </p:cNvPicPr>
          <p:nvPr/>
        </p:nvPicPr>
        <p:blipFill>
          <a:blip r:embed="rId4"/>
          <a:stretch>
            <a:fillRect/>
          </a:stretch>
        </p:blipFill>
        <p:spPr>
          <a:xfrm>
            <a:off x="12454" y="0"/>
            <a:ext cx="12179546" cy="6865020"/>
          </a:xfrm>
          <a:prstGeom prst="rect">
            <a:avLst/>
          </a:prstGeom>
        </p:spPr>
      </p:pic>
    </p:spTree>
    <p:extLst>
      <p:ext uri="{BB962C8B-B14F-4D97-AF65-F5344CB8AC3E}">
        <p14:creationId xmlns:p14="http://schemas.microsoft.com/office/powerpoint/2010/main" val="1859527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FBB0B3-7936-0700-B8B6-5B2FDEB479DD}"/>
              </a:ext>
            </a:extLst>
          </p:cNvPr>
          <p:cNvSpPr>
            <a:spLocks noGrp="1"/>
          </p:cNvSpPr>
          <p:nvPr>
            <p:ph type="sldNum" sz="quarter" idx="12"/>
          </p:nvPr>
        </p:nvSpPr>
        <p:spPr/>
        <p:txBody>
          <a:bodyPr/>
          <a:lstStyle/>
          <a:p>
            <a:fld id="{294A09A9-5501-47C1-A89A-A340965A2BE2}" type="slidenum">
              <a:rPr lang="en-US" smtClean="0"/>
              <a:t>10</a:t>
            </a:fld>
            <a:endParaRPr lang="en-US" dirty="0"/>
          </a:p>
        </p:txBody>
      </p:sp>
      <p:pic>
        <p:nvPicPr>
          <p:cNvPr id="7" name="Picture 6">
            <a:extLst>
              <a:ext uri="{FF2B5EF4-FFF2-40B4-BE49-F238E27FC236}">
                <a16:creationId xmlns:a16="http://schemas.microsoft.com/office/drawing/2014/main" id="{4E438935-F960-47D2-5D07-F732F283AC50}"/>
              </a:ext>
            </a:extLst>
          </p:cNvPr>
          <p:cNvPicPr>
            <a:picLocks noChangeAspect="1"/>
          </p:cNvPicPr>
          <p:nvPr/>
        </p:nvPicPr>
        <p:blipFill>
          <a:blip r:embed="rId2"/>
          <a:stretch>
            <a:fillRect/>
          </a:stretch>
        </p:blipFill>
        <p:spPr>
          <a:xfrm>
            <a:off x="-54379" y="372521"/>
            <a:ext cx="3394553" cy="4916131"/>
          </a:xfrm>
          <a:prstGeom prst="rect">
            <a:avLst/>
          </a:prstGeom>
        </p:spPr>
      </p:pic>
      <p:pic>
        <p:nvPicPr>
          <p:cNvPr id="9" name="Picture 8">
            <a:extLst>
              <a:ext uri="{FF2B5EF4-FFF2-40B4-BE49-F238E27FC236}">
                <a16:creationId xmlns:a16="http://schemas.microsoft.com/office/drawing/2014/main" id="{D2FDF58E-1FF9-2473-0294-45D2B033712B}"/>
              </a:ext>
            </a:extLst>
          </p:cNvPr>
          <p:cNvPicPr>
            <a:picLocks noChangeAspect="1"/>
          </p:cNvPicPr>
          <p:nvPr/>
        </p:nvPicPr>
        <p:blipFill>
          <a:blip r:embed="rId3"/>
          <a:stretch>
            <a:fillRect/>
          </a:stretch>
        </p:blipFill>
        <p:spPr>
          <a:xfrm>
            <a:off x="3727643" y="-2"/>
            <a:ext cx="4471791" cy="4916131"/>
          </a:xfrm>
          <a:prstGeom prst="rect">
            <a:avLst/>
          </a:prstGeom>
        </p:spPr>
      </p:pic>
      <p:pic>
        <p:nvPicPr>
          <p:cNvPr id="11" name="Picture 10">
            <a:extLst>
              <a:ext uri="{FF2B5EF4-FFF2-40B4-BE49-F238E27FC236}">
                <a16:creationId xmlns:a16="http://schemas.microsoft.com/office/drawing/2014/main" id="{1654E8D9-C2FF-4BC2-0500-F6EAE0E66A40}"/>
              </a:ext>
            </a:extLst>
          </p:cNvPr>
          <p:cNvPicPr>
            <a:picLocks noChangeAspect="1"/>
          </p:cNvPicPr>
          <p:nvPr/>
        </p:nvPicPr>
        <p:blipFill rotWithShape="1">
          <a:blip r:embed="rId4"/>
          <a:srcRect r="24787" b="64839"/>
          <a:stretch/>
        </p:blipFill>
        <p:spPr>
          <a:xfrm>
            <a:off x="8731359" y="-2"/>
            <a:ext cx="3460641" cy="5288654"/>
          </a:xfrm>
          <a:prstGeom prst="rect">
            <a:avLst/>
          </a:prstGeom>
        </p:spPr>
      </p:pic>
      <p:sp>
        <p:nvSpPr>
          <p:cNvPr id="12" name="TextBox 11">
            <a:extLst>
              <a:ext uri="{FF2B5EF4-FFF2-40B4-BE49-F238E27FC236}">
                <a16:creationId xmlns:a16="http://schemas.microsoft.com/office/drawing/2014/main" id="{16CB5958-D190-6047-8C0A-D45596F043E5}"/>
              </a:ext>
            </a:extLst>
          </p:cNvPr>
          <p:cNvSpPr txBox="1"/>
          <p:nvPr/>
        </p:nvSpPr>
        <p:spPr>
          <a:xfrm>
            <a:off x="3719698" y="4876801"/>
            <a:ext cx="4541286" cy="2339102"/>
          </a:xfrm>
          <a:prstGeom prst="rect">
            <a:avLst/>
          </a:prstGeom>
          <a:noFill/>
        </p:spPr>
        <p:txBody>
          <a:bodyPr wrap="square" rtlCol="0">
            <a:spAutoFit/>
          </a:bodyPr>
          <a:lstStyle/>
          <a:p>
            <a:pPr marL="0" indent="0">
              <a:buNone/>
            </a:pPr>
            <a:r>
              <a:rPr lang="en-US" sz="1600" dirty="0">
                <a:latin typeface="Imprint MT Shadow" panose="04020605060303030202" pitchFamily="82" charset="0"/>
                <a:cs typeface="MV Boli" panose="02000500030200090000" pitchFamily="2" charset="0"/>
              </a:rPr>
              <a:t>if statement will run when  the score is between 20-25</a:t>
            </a:r>
          </a:p>
          <a:p>
            <a:pPr marL="0" indent="0">
              <a:buNone/>
            </a:pPr>
            <a:r>
              <a:rPr lang="en-US" sz="1600" dirty="0" err="1">
                <a:latin typeface="Imprint MT Shadow" panose="04020605060303030202" pitchFamily="82" charset="0"/>
                <a:cs typeface="MV Boli" panose="02000500030200090000" pitchFamily="2" charset="0"/>
              </a:rPr>
              <a:t>Elif</a:t>
            </a:r>
            <a:r>
              <a:rPr lang="en-US" sz="1600" dirty="0">
                <a:latin typeface="Imprint MT Shadow" panose="04020605060303030202" pitchFamily="82" charset="0"/>
                <a:cs typeface="MV Boli" panose="02000500030200090000" pitchFamily="2" charset="0"/>
              </a:rPr>
              <a:t> statement will run when the score is between 10-20</a:t>
            </a:r>
          </a:p>
          <a:p>
            <a:pPr marL="0" indent="0">
              <a:buNone/>
            </a:pPr>
            <a:r>
              <a:rPr lang="en-US" sz="1600" dirty="0">
                <a:latin typeface="Imprint MT Shadow" panose="04020605060303030202" pitchFamily="82" charset="0"/>
                <a:cs typeface="MV Boli" panose="02000500030200090000" pitchFamily="2" charset="0"/>
              </a:rPr>
              <a:t>Else statement will run when both if and </a:t>
            </a:r>
            <a:r>
              <a:rPr lang="en-US" sz="1600" dirty="0" err="1">
                <a:latin typeface="Imprint MT Shadow" panose="04020605060303030202" pitchFamily="82" charset="0"/>
                <a:cs typeface="MV Boli" panose="02000500030200090000" pitchFamily="2" charset="0"/>
              </a:rPr>
              <a:t>elif</a:t>
            </a:r>
            <a:r>
              <a:rPr lang="en-US" sz="1600" dirty="0">
                <a:latin typeface="Imprint MT Shadow" panose="04020605060303030202" pitchFamily="82" charset="0"/>
                <a:cs typeface="MV Boli" panose="02000500030200090000" pitchFamily="2" charset="0"/>
              </a:rPr>
              <a:t> statements are wrong.</a:t>
            </a:r>
          </a:p>
          <a:p>
            <a:pPr marL="0" indent="0">
              <a:buNone/>
            </a:pPr>
            <a:r>
              <a:rPr lang="en-US" sz="1600" dirty="0">
                <a:latin typeface="Imprint MT Shadow" panose="04020605060303030202" pitchFamily="82" charset="0"/>
                <a:cs typeface="MV Boli" panose="02000500030200090000" pitchFamily="2" charset="0"/>
              </a:rPr>
              <a:t>This part of code is for the last screen which displays the score card.</a:t>
            </a:r>
            <a:endParaRPr lang="en-IN" sz="1600" dirty="0">
              <a:latin typeface="Imprint MT Shadow" panose="04020605060303030202" pitchFamily="82" charset="0"/>
              <a:cs typeface="MV Boli" panose="02000500030200090000" pitchFamily="2" charset="0"/>
            </a:endParaRPr>
          </a:p>
          <a:p>
            <a:endParaRPr lang="en-IN" dirty="0"/>
          </a:p>
        </p:txBody>
      </p:sp>
      <p:sp>
        <p:nvSpPr>
          <p:cNvPr id="13" name="TextBox 12">
            <a:extLst>
              <a:ext uri="{FF2B5EF4-FFF2-40B4-BE49-F238E27FC236}">
                <a16:creationId xmlns:a16="http://schemas.microsoft.com/office/drawing/2014/main" id="{D32CAC2B-2BD7-52E2-3402-8D5DBA7844DE}"/>
              </a:ext>
            </a:extLst>
          </p:cNvPr>
          <p:cNvSpPr txBox="1"/>
          <p:nvPr/>
        </p:nvSpPr>
        <p:spPr>
          <a:xfrm>
            <a:off x="8750876" y="5337810"/>
            <a:ext cx="3657464" cy="1477328"/>
          </a:xfrm>
          <a:prstGeom prst="rect">
            <a:avLst/>
          </a:prstGeom>
          <a:noFill/>
        </p:spPr>
        <p:txBody>
          <a:bodyPr wrap="square" rtlCol="0">
            <a:spAutoFit/>
          </a:bodyPr>
          <a:lstStyle/>
          <a:p>
            <a:r>
              <a:rPr lang="en-US" dirty="0">
                <a:latin typeface="Imprint MT Shadow" panose="04020605060303030202" pitchFamily="82" charset="0"/>
              </a:rPr>
              <a:t>It is used for calculation of score(result).</a:t>
            </a:r>
          </a:p>
          <a:p>
            <a:r>
              <a:rPr lang="en-US" dirty="0">
                <a:latin typeface="Imprint MT Shadow" panose="04020605060303030202" pitchFamily="82" charset="0"/>
              </a:rPr>
              <a:t>Each question carries 5 marks so the </a:t>
            </a:r>
          </a:p>
          <a:p>
            <a:r>
              <a:rPr lang="en-US" dirty="0">
                <a:latin typeface="Imprint MT Shadow" panose="04020605060303030202" pitchFamily="82" charset="0"/>
              </a:rPr>
              <a:t>Marks obtained are out of 25.</a:t>
            </a:r>
            <a:endParaRPr lang="en-IN" dirty="0">
              <a:latin typeface="Imprint MT Shadow" panose="04020605060303030202" pitchFamily="82" charset="0"/>
            </a:endParaRPr>
          </a:p>
        </p:txBody>
      </p:sp>
      <p:sp>
        <p:nvSpPr>
          <p:cNvPr id="14" name="TextBox 13">
            <a:extLst>
              <a:ext uri="{FF2B5EF4-FFF2-40B4-BE49-F238E27FC236}">
                <a16:creationId xmlns:a16="http://schemas.microsoft.com/office/drawing/2014/main" id="{44BE00E6-8D75-3B26-BCDB-FD8618D61120}"/>
              </a:ext>
            </a:extLst>
          </p:cNvPr>
          <p:cNvSpPr txBox="1"/>
          <p:nvPr/>
        </p:nvSpPr>
        <p:spPr>
          <a:xfrm flipH="1">
            <a:off x="91438" y="5564870"/>
            <a:ext cx="3303115" cy="1200329"/>
          </a:xfrm>
          <a:prstGeom prst="rect">
            <a:avLst/>
          </a:prstGeom>
          <a:noFill/>
        </p:spPr>
        <p:txBody>
          <a:bodyPr wrap="square" rtlCol="0">
            <a:spAutoFit/>
          </a:bodyPr>
          <a:lstStyle/>
          <a:p>
            <a:r>
              <a:rPr lang="en-IN" dirty="0">
                <a:latin typeface="Imprint MT Shadow" panose="04020605060303030202" pitchFamily="82" charset="0"/>
              </a:rPr>
              <a:t>This will destroy all options and will display the last result screen which contain the text, score and image simultaneously.</a:t>
            </a:r>
          </a:p>
        </p:txBody>
      </p:sp>
      <p:pic>
        <p:nvPicPr>
          <p:cNvPr id="16" name="Picture 15">
            <a:extLst>
              <a:ext uri="{FF2B5EF4-FFF2-40B4-BE49-F238E27FC236}">
                <a16:creationId xmlns:a16="http://schemas.microsoft.com/office/drawing/2014/main" id="{936146D5-5F95-AB4B-0DA5-FD5131E08C75}"/>
              </a:ext>
            </a:extLst>
          </p:cNvPr>
          <p:cNvPicPr>
            <a:picLocks noChangeAspect="1"/>
          </p:cNvPicPr>
          <p:nvPr/>
        </p:nvPicPr>
        <p:blipFill>
          <a:blip r:embed="rId5"/>
          <a:stretch>
            <a:fillRect/>
          </a:stretch>
        </p:blipFill>
        <p:spPr>
          <a:xfrm>
            <a:off x="11217429" y="-49160"/>
            <a:ext cx="974571" cy="609600"/>
          </a:xfrm>
          <a:prstGeom prst="rect">
            <a:avLst/>
          </a:prstGeom>
        </p:spPr>
      </p:pic>
      <p:pic>
        <p:nvPicPr>
          <p:cNvPr id="20" name="Picture 19">
            <a:extLst>
              <a:ext uri="{FF2B5EF4-FFF2-40B4-BE49-F238E27FC236}">
                <a16:creationId xmlns:a16="http://schemas.microsoft.com/office/drawing/2014/main" id="{4F18D1E5-6C4D-F120-DFB9-8F6C948D40FC}"/>
              </a:ext>
            </a:extLst>
          </p:cNvPr>
          <p:cNvPicPr>
            <a:picLocks noChangeAspect="1"/>
          </p:cNvPicPr>
          <p:nvPr/>
        </p:nvPicPr>
        <p:blipFill>
          <a:blip r:embed="rId6"/>
          <a:stretch>
            <a:fillRect/>
          </a:stretch>
        </p:blipFill>
        <p:spPr>
          <a:xfrm>
            <a:off x="-44850" y="-24758"/>
            <a:ext cx="3392969" cy="476991"/>
          </a:xfrm>
          <a:prstGeom prst="rect">
            <a:avLst/>
          </a:prstGeom>
        </p:spPr>
      </p:pic>
      <p:pic>
        <p:nvPicPr>
          <p:cNvPr id="15" name="Picture 14">
            <a:extLst>
              <a:ext uri="{FF2B5EF4-FFF2-40B4-BE49-F238E27FC236}">
                <a16:creationId xmlns:a16="http://schemas.microsoft.com/office/drawing/2014/main" id="{1358FE76-C968-A254-647A-798E6C1B8DD8}"/>
              </a:ext>
            </a:extLst>
          </p:cNvPr>
          <p:cNvPicPr>
            <a:picLocks noChangeAspect="1"/>
          </p:cNvPicPr>
          <p:nvPr/>
        </p:nvPicPr>
        <p:blipFill>
          <a:blip r:embed="rId7"/>
          <a:stretch>
            <a:fillRect/>
          </a:stretch>
        </p:blipFill>
        <p:spPr>
          <a:xfrm>
            <a:off x="0" y="14471"/>
            <a:ext cx="2108718" cy="393189"/>
          </a:xfrm>
          <a:prstGeom prst="rect">
            <a:avLst/>
          </a:prstGeom>
        </p:spPr>
      </p:pic>
    </p:spTree>
    <p:extLst>
      <p:ext uri="{BB962C8B-B14F-4D97-AF65-F5344CB8AC3E}">
        <p14:creationId xmlns:p14="http://schemas.microsoft.com/office/powerpoint/2010/main" val="49143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BC4B59-FD3D-A661-8026-DC0E9AD7C892}"/>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5" name="Picture 4">
            <a:extLst>
              <a:ext uri="{FF2B5EF4-FFF2-40B4-BE49-F238E27FC236}">
                <a16:creationId xmlns:a16="http://schemas.microsoft.com/office/drawing/2014/main" id="{C898BC08-847C-9FF9-AD1F-483EC417166E}"/>
              </a:ext>
            </a:extLst>
          </p:cNvPr>
          <p:cNvPicPr>
            <a:picLocks noChangeAspect="1"/>
          </p:cNvPicPr>
          <p:nvPr/>
        </p:nvPicPr>
        <p:blipFill>
          <a:blip r:embed="rId2"/>
          <a:stretch>
            <a:fillRect/>
          </a:stretch>
        </p:blipFill>
        <p:spPr>
          <a:xfrm>
            <a:off x="4231187" y="-1"/>
            <a:ext cx="3729626" cy="5429999"/>
          </a:xfrm>
          <a:prstGeom prst="rect">
            <a:avLst/>
          </a:prstGeom>
        </p:spPr>
      </p:pic>
      <p:pic>
        <p:nvPicPr>
          <p:cNvPr id="11" name="Picture 10">
            <a:extLst>
              <a:ext uri="{FF2B5EF4-FFF2-40B4-BE49-F238E27FC236}">
                <a16:creationId xmlns:a16="http://schemas.microsoft.com/office/drawing/2014/main" id="{D2BB6B18-624E-5BAB-1159-58DFAD9E26D5}"/>
              </a:ext>
            </a:extLst>
          </p:cNvPr>
          <p:cNvPicPr>
            <a:picLocks noChangeAspect="1"/>
          </p:cNvPicPr>
          <p:nvPr/>
        </p:nvPicPr>
        <p:blipFill rotWithShape="1">
          <a:blip r:embed="rId3"/>
          <a:srcRect l="-1564" t="36202"/>
          <a:stretch/>
        </p:blipFill>
        <p:spPr>
          <a:xfrm>
            <a:off x="-74974" y="342927"/>
            <a:ext cx="3729626" cy="5087072"/>
          </a:xfrm>
          <a:prstGeom prst="rect">
            <a:avLst/>
          </a:prstGeom>
        </p:spPr>
      </p:pic>
      <p:sp>
        <p:nvSpPr>
          <p:cNvPr id="13" name="TextBox 12">
            <a:extLst>
              <a:ext uri="{FF2B5EF4-FFF2-40B4-BE49-F238E27FC236}">
                <a16:creationId xmlns:a16="http://schemas.microsoft.com/office/drawing/2014/main" id="{E60FFAEE-F8CB-D612-C6B3-1A6800789F13}"/>
              </a:ext>
            </a:extLst>
          </p:cNvPr>
          <p:cNvSpPr txBox="1"/>
          <p:nvPr/>
        </p:nvSpPr>
        <p:spPr>
          <a:xfrm flipH="1">
            <a:off x="0" y="5586908"/>
            <a:ext cx="3654652" cy="707886"/>
          </a:xfrm>
          <a:prstGeom prst="rect">
            <a:avLst/>
          </a:prstGeom>
          <a:noFill/>
        </p:spPr>
        <p:txBody>
          <a:bodyPr wrap="square" rtlCol="0">
            <a:spAutoFit/>
          </a:bodyPr>
          <a:lstStyle/>
          <a:p>
            <a:r>
              <a:rPr lang="en-IN" sz="2000" dirty="0">
                <a:latin typeface="Imprint MT Shadow" panose="04020605060303030202" pitchFamily="82" charset="0"/>
              </a:rPr>
              <a:t>It is used to display the  our question and answer of the quiz</a:t>
            </a:r>
          </a:p>
        </p:txBody>
      </p:sp>
      <p:sp>
        <p:nvSpPr>
          <p:cNvPr id="14" name="TextBox 13">
            <a:extLst>
              <a:ext uri="{FF2B5EF4-FFF2-40B4-BE49-F238E27FC236}">
                <a16:creationId xmlns:a16="http://schemas.microsoft.com/office/drawing/2014/main" id="{F7D56016-E18D-D85E-1500-F732828CA0BF}"/>
              </a:ext>
            </a:extLst>
          </p:cNvPr>
          <p:cNvSpPr txBox="1"/>
          <p:nvPr/>
        </p:nvSpPr>
        <p:spPr>
          <a:xfrm>
            <a:off x="4231187" y="5433020"/>
            <a:ext cx="3486558" cy="1015663"/>
          </a:xfrm>
          <a:prstGeom prst="rect">
            <a:avLst/>
          </a:prstGeom>
          <a:noFill/>
        </p:spPr>
        <p:txBody>
          <a:bodyPr wrap="square" rtlCol="0">
            <a:spAutoFit/>
          </a:bodyPr>
          <a:lstStyle/>
          <a:p>
            <a:r>
              <a:rPr lang="en-US" sz="2000" dirty="0">
                <a:latin typeface="Imprint MT Shadow" panose="04020605060303030202" pitchFamily="82" charset="0"/>
              </a:rPr>
              <a:t>It is used for to decide what will be the font size or the structure of the statement </a:t>
            </a:r>
            <a:endParaRPr lang="en-IN" sz="2000" dirty="0">
              <a:latin typeface="Imprint MT Shadow" panose="04020605060303030202" pitchFamily="82" charset="0"/>
            </a:endParaRPr>
          </a:p>
        </p:txBody>
      </p:sp>
      <p:sp>
        <p:nvSpPr>
          <p:cNvPr id="15" name="TextBox 14">
            <a:extLst>
              <a:ext uri="{FF2B5EF4-FFF2-40B4-BE49-F238E27FC236}">
                <a16:creationId xmlns:a16="http://schemas.microsoft.com/office/drawing/2014/main" id="{59D41058-4743-0FEE-7B28-6C4A8DE279FC}"/>
              </a:ext>
            </a:extLst>
          </p:cNvPr>
          <p:cNvSpPr txBox="1"/>
          <p:nvPr/>
        </p:nvSpPr>
        <p:spPr>
          <a:xfrm flipH="1">
            <a:off x="8884011" y="5380672"/>
            <a:ext cx="3220004" cy="1477328"/>
          </a:xfrm>
          <a:prstGeom prst="rect">
            <a:avLst/>
          </a:prstGeom>
          <a:noFill/>
        </p:spPr>
        <p:txBody>
          <a:bodyPr wrap="square" rtlCol="0">
            <a:spAutoFit/>
          </a:bodyPr>
          <a:lstStyle/>
          <a:p>
            <a:r>
              <a:rPr lang="en-US" dirty="0">
                <a:latin typeface="Imprint MT Shadow" panose="04020605060303030202" pitchFamily="82" charset="0"/>
              </a:rPr>
              <a:t>As soon as the start button is pressed it will trigger the startIspressed ,it is used to move to the next page and start the quiz </a:t>
            </a:r>
            <a:endParaRPr lang="en-IN" dirty="0">
              <a:latin typeface="Imprint MT Shadow" panose="04020605060303030202" pitchFamily="82" charset="0"/>
            </a:endParaRPr>
          </a:p>
        </p:txBody>
      </p:sp>
      <p:pic>
        <p:nvPicPr>
          <p:cNvPr id="17" name="Picture 16">
            <a:extLst>
              <a:ext uri="{FF2B5EF4-FFF2-40B4-BE49-F238E27FC236}">
                <a16:creationId xmlns:a16="http://schemas.microsoft.com/office/drawing/2014/main" id="{8ACE4089-C547-96DB-D0DF-05C6951448FF}"/>
              </a:ext>
            </a:extLst>
          </p:cNvPr>
          <p:cNvPicPr>
            <a:picLocks noChangeAspect="1"/>
          </p:cNvPicPr>
          <p:nvPr/>
        </p:nvPicPr>
        <p:blipFill rotWithShape="1">
          <a:blip r:embed="rId4"/>
          <a:srcRect t="1281"/>
          <a:stretch/>
        </p:blipFill>
        <p:spPr>
          <a:xfrm>
            <a:off x="8884011" y="0"/>
            <a:ext cx="3391194" cy="5429998"/>
          </a:xfrm>
          <a:prstGeom prst="rect">
            <a:avLst/>
          </a:prstGeom>
        </p:spPr>
      </p:pic>
      <p:pic>
        <p:nvPicPr>
          <p:cNvPr id="18" name="Picture 17">
            <a:extLst>
              <a:ext uri="{FF2B5EF4-FFF2-40B4-BE49-F238E27FC236}">
                <a16:creationId xmlns:a16="http://schemas.microsoft.com/office/drawing/2014/main" id="{DD0CE747-ADDE-9FA2-590F-6767A2A9897F}"/>
              </a:ext>
            </a:extLst>
          </p:cNvPr>
          <p:cNvPicPr>
            <a:picLocks noChangeAspect="1"/>
          </p:cNvPicPr>
          <p:nvPr/>
        </p:nvPicPr>
        <p:blipFill>
          <a:blip r:embed="rId5"/>
          <a:stretch>
            <a:fillRect/>
          </a:stretch>
        </p:blipFill>
        <p:spPr>
          <a:xfrm>
            <a:off x="11484077" y="-39328"/>
            <a:ext cx="707923" cy="540774"/>
          </a:xfrm>
          <a:prstGeom prst="rect">
            <a:avLst/>
          </a:prstGeom>
        </p:spPr>
      </p:pic>
      <p:pic>
        <p:nvPicPr>
          <p:cNvPr id="20" name="Picture 19">
            <a:extLst>
              <a:ext uri="{FF2B5EF4-FFF2-40B4-BE49-F238E27FC236}">
                <a16:creationId xmlns:a16="http://schemas.microsoft.com/office/drawing/2014/main" id="{863F856F-5E4D-2700-AE25-E34EBA8171E6}"/>
              </a:ext>
            </a:extLst>
          </p:cNvPr>
          <p:cNvPicPr>
            <a:picLocks noChangeAspect="1"/>
          </p:cNvPicPr>
          <p:nvPr/>
        </p:nvPicPr>
        <p:blipFill>
          <a:blip r:embed="rId6"/>
          <a:stretch>
            <a:fillRect/>
          </a:stretch>
        </p:blipFill>
        <p:spPr>
          <a:xfrm>
            <a:off x="0" y="-9906"/>
            <a:ext cx="3654652" cy="406159"/>
          </a:xfrm>
          <a:prstGeom prst="rect">
            <a:avLst/>
          </a:prstGeom>
        </p:spPr>
      </p:pic>
      <p:pic>
        <p:nvPicPr>
          <p:cNvPr id="16" name="Picture 15">
            <a:extLst>
              <a:ext uri="{FF2B5EF4-FFF2-40B4-BE49-F238E27FC236}">
                <a16:creationId xmlns:a16="http://schemas.microsoft.com/office/drawing/2014/main" id="{B1B7AA83-02DD-49FE-F79D-D7CDE2AD9790}"/>
              </a:ext>
            </a:extLst>
          </p:cNvPr>
          <p:cNvPicPr>
            <a:picLocks noChangeAspect="1"/>
          </p:cNvPicPr>
          <p:nvPr/>
        </p:nvPicPr>
        <p:blipFill>
          <a:blip r:embed="rId7"/>
          <a:stretch>
            <a:fillRect/>
          </a:stretch>
        </p:blipFill>
        <p:spPr>
          <a:xfrm>
            <a:off x="0" y="-20668"/>
            <a:ext cx="2108718" cy="393189"/>
          </a:xfrm>
          <a:prstGeom prst="rect">
            <a:avLst/>
          </a:prstGeom>
        </p:spPr>
      </p:pic>
    </p:spTree>
    <p:extLst>
      <p:ext uri="{BB962C8B-B14F-4D97-AF65-F5344CB8AC3E}">
        <p14:creationId xmlns:p14="http://schemas.microsoft.com/office/powerpoint/2010/main" val="333571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3388E333-F872-C90D-3908-C927504D433E}"/>
              </a:ext>
            </a:extLst>
          </p:cNvPr>
          <p:cNvSpPr txBox="1"/>
          <p:nvPr/>
        </p:nvSpPr>
        <p:spPr>
          <a:xfrm>
            <a:off x="1176872" y="158620"/>
            <a:ext cx="9749276" cy="6647974"/>
          </a:xfrm>
          <a:prstGeom prst="rect">
            <a:avLst/>
          </a:prstGeom>
          <a:noFill/>
        </p:spPr>
        <p:txBody>
          <a:bodyPr wrap="square" rtlCol="0">
            <a:spAutoFit/>
          </a:bodyPr>
          <a:lstStyle/>
          <a:p>
            <a:pPr>
              <a:buClr>
                <a:schemeClr val="tx1">
                  <a:lumMod val="95000"/>
                  <a:lumOff val="5000"/>
                </a:schemeClr>
              </a:buClr>
            </a:pPr>
            <a:r>
              <a:rPr lang="en-IN" sz="3600" b="1" dirty="0">
                <a:solidFill>
                  <a:srgbClr val="000000"/>
                </a:solidFill>
                <a:latin typeface="+mj-lt"/>
                <a:cs typeface="Heebo" panose="020B0604020202020204" pitchFamily="2" charset="-79"/>
                <a:sym typeface="Wingdings" panose="05000000000000000000" pitchFamily="2" charset="2"/>
              </a:rPr>
              <a:t> </a:t>
            </a:r>
            <a:r>
              <a:rPr lang="en-IN" sz="3600" b="1" u="sng" dirty="0">
                <a:solidFill>
                  <a:srgbClr val="000000"/>
                </a:solidFill>
                <a:latin typeface="+mj-lt"/>
                <a:cs typeface="Heebo" panose="020B0604020202020204" pitchFamily="2" charset="-79"/>
              </a:rPr>
              <a:t>Geometrical Management  </a:t>
            </a:r>
            <a:r>
              <a:rPr lang="en-IN" sz="3600" b="1" dirty="0">
                <a:solidFill>
                  <a:srgbClr val="000000"/>
                </a:solidFill>
                <a:latin typeface="+mj-lt"/>
                <a:cs typeface="Heebo" panose="020B0604020202020204" pitchFamily="2" charset="-79"/>
              </a:rPr>
              <a:t>:</a:t>
            </a:r>
          </a:p>
          <a:p>
            <a:pPr>
              <a:buClr>
                <a:schemeClr val="tx1">
                  <a:lumMod val="95000"/>
                  <a:lumOff val="5000"/>
                </a:schemeClr>
              </a:buClr>
            </a:pPr>
            <a:endParaRPr lang="en-IN" b="0" i="0" dirty="0">
              <a:solidFill>
                <a:srgbClr val="000000"/>
              </a:solidFill>
              <a:effectLst/>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IN" sz="2400" u="sng" dirty="0">
                <a:solidFill>
                  <a:srgbClr val="000000"/>
                </a:solidFill>
                <a:latin typeface="MV Boli" panose="02000500030200090000" pitchFamily="2" charset="0"/>
                <a:cs typeface="MV Boli" panose="02000500030200090000" pitchFamily="2" charset="0"/>
              </a:rPr>
              <a:t>grid() :- </a:t>
            </a:r>
          </a:p>
          <a:p>
            <a:pPr>
              <a:buClr>
                <a:schemeClr val="tx1">
                  <a:lumMod val="95000"/>
                  <a:lumOff val="5000"/>
                </a:schemeClr>
              </a:buClr>
            </a:pPr>
            <a:r>
              <a:rPr lang="en-US" sz="2400" b="0" i="0" dirty="0">
                <a:solidFill>
                  <a:srgbClr val="000000"/>
                </a:solidFill>
                <a:effectLst/>
                <a:latin typeface="Imprint MT Shadow" panose="04020605060303030202" pitchFamily="82" charset="0"/>
              </a:rPr>
              <a:t> This geometry manager was used to organize widgets in a table-like structure in the parent or main widget.</a:t>
            </a:r>
            <a:endParaRPr lang="en-US" dirty="0">
              <a:solidFill>
                <a:srgbClr val="000000"/>
              </a:solidFill>
              <a:latin typeface="Nunito" pitchFamily="2" charset="0"/>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pack( ) :-</a:t>
            </a:r>
          </a:p>
          <a:p>
            <a:pPr>
              <a:buClr>
                <a:schemeClr val="tx1">
                  <a:lumMod val="95000"/>
                  <a:lumOff val="5000"/>
                </a:schemeClr>
              </a:buClr>
            </a:pPr>
            <a:r>
              <a:rPr lang="en-US" sz="2400" b="0" i="0" dirty="0">
                <a:solidFill>
                  <a:srgbClr val="000000"/>
                </a:solidFill>
                <a:effectLst/>
                <a:latin typeface="Imprint MT Shadow" panose="04020605060303030202" pitchFamily="82" charset="0"/>
              </a:rPr>
              <a:t>This geometry manager was used to organize widgets in blocks before placing them in the parent or main widget.</a:t>
            </a:r>
          </a:p>
          <a:p>
            <a:pPr marL="342900" indent="-342900">
              <a:buClr>
                <a:schemeClr val="tx1">
                  <a:lumMod val="95000"/>
                  <a:lumOff val="5000"/>
                </a:schemeClr>
              </a:buClr>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Wrap length :-</a:t>
            </a:r>
          </a:p>
          <a:p>
            <a:pPr>
              <a:buClr>
                <a:schemeClr val="tx1">
                  <a:lumMod val="95000"/>
                  <a:lumOff val="5000"/>
                </a:schemeClr>
              </a:buClr>
            </a:pPr>
            <a:r>
              <a:rPr lang="en-US" sz="2400" dirty="0">
                <a:solidFill>
                  <a:srgbClr val="000000"/>
                </a:solidFill>
                <a:latin typeface="Imprint MT Shadow" panose="04020605060303030202" pitchFamily="82" charset="0"/>
                <a:cs typeface="MV Boli" panose="02000500030200090000" pitchFamily="2" charset="0"/>
              </a:rPr>
              <a:t>It is used for setting alignment of the question.</a:t>
            </a:r>
          </a:p>
          <a:p>
            <a:pPr marL="342900" indent="-342900">
              <a:buClr>
                <a:schemeClr val="tx1">
                  <a:lumMod val="95000"/>
                  <a:lumOff val="5000"/>
                </a:schemeClr>
              </a:buClr>
              <a:buFont typeface="Wingdings" panose="05000000000000000000" pitchFamily="2" charset="2"/>
              <a:buChar char="q"/>
            </a:pPr>
            <a:r>
              <a:rPr lang="en-US" sz="2400" b="0" i="0" u="sng" dirty="0">
                <a:solidFill>
                  <a:srgbClr val="000000"/>
                </a:solidFill>
                <a:effectLst/>
                <a:latin typeface="MV Boli" panose="02000500030200090000" pitchFamily="2" charset="0"/>
                <a:cs typeface="MV Boli" panose="02000500030200090000" pitchFamily="2" charset="0"/>
              </a:rPr>
              <a:t>Justify :-</a:t>
            </a:r>
          </a:p>
          <a:p>
            <a:pPr>
              <a:buClr>
                <a:schemeClr val="tx1">
                  <a:lumMod val="95000"/>
                  <a:lumOff val="5000"/>
                </a:schemeClr>
              </a:buClr>
            </a:pPr>
            <a:r>
              <a:rPr lang="en-US" sz="2400" dirty="0">
                <a:solidFill>
                  <a:srgbClr val="000000"/>
                </a:solidFill>
                <a:latin typeface="Imprint MT Shadow" panose="04020605060303030202" pitchFamily="82" charset="0"/>
                <a:cs typeface="MV Boli" panose="02000500030200090000" pitchFamily="2" charset="0"/>
              </a:rPr>
              <a:t>It is used to </a:t>
            </a:r>
            <a:r>
              <a:rPr lang="en-US" sz="2400" dirty="0" err="1">
                <a:solidFill>
                  <a:srgbClr val="000000"/>
                </a:solidFill>
                <a:latin typeface="Imprint MT Shadow" panose="04020605060303030202" pitchFamily="82" charset="0"/>
                <a:cs typeface="MV Boli" panose="02000500030200090000" pitchFamily="2" charset="0"/>
              </a:rPr>
              <a:t>centre</a:t>
            </a:r>
            <a:r>
              <a:rPr lang="en-US" sz="2400" dirty="0">
                <a:solidFill>
                  <a:srgbClr val="000000"/>
                </a:solidFill>
                <a:latin typeface="Imprint MT Shadow" panose="04020605060303030202" pitchFamily="82" charset="0"/>
                <a:cs typeface="MV Boli" panose="02000500030200090000" pitchFamily="2" charset="0"/>
              </a:rPr>
              <a:t> align a question.</a:t>
            </a:r>
          </a:p>
          <a:p>
            <a:pPr>
              <a:buClr>
                <a:schemeClr val="tx1">
                  <a:lumMod val="95000"/>
                  <a:lumOff val="5000"/>
                </a:schemeClr>
              </a:buClr>
            </a:pPr>
            <a:endParaRPr lang="en-US" sz="2400" b="0" i="0" dirty="0">
              <a:solidFill>
                <a:srgbClr val="000000"/>
              </a:solidFill>
              <a:effectLst/>
              <a:latin typeface="Imprint MT Shadow" panose="04020605060303030202" pitchFamily="82" charset="0"/>
              <a:cs typeface="MV Boli" panose="02000500030200090000" pitchFamily="2" charset="0"/>
            </a:endParaRPr>
          </a:p>
          <a:p>
            <a:pPr>
              <a:buClr>
                <a:schemeClr val="tx1">
                  <a:lumMod val="95000"/>
                  <a:lumOff val="5000"/>
                </a:schemeClr>
              </a:buClr>
            </a:pPr>
            <a:endParaRPr lang="en-US" dirty="0">
              <a:solidFill>
                <a:srgbClr val="000000"/>
              </a:solidFill>
              <a:latin typeface="Nunito" pitchFamily="2" charset="0"/>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endParaRPr lang="en-IN" dirty="0">
              <a:solidFill>
                <a:srgbClr val="000000"/>
              </a:solidFill>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endParaRPr lang="en-IN" dirty="0">
              <a:solidFill>
                <a:srgbClr val="000000"/>
              </a:solidFill>
              <a:latin typeface="Heebo" panose="020B0604020202020204" pitchFamily="2" charset="-79"/>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endParaRPr lang="en-IN" b="0" i="0" dirty="0">
              <a:solidFill>
                <a:srgbClr val="000000"/>
              </a:solidFill>
              <a:effectLst/>
              <a:latin typeface="Heebo" panose="020B0604020202020204" pitchFamily="2" charset="-79"/>
              <a:cs typeface="Heebo" panose="020B0604020202020204" pitchFamily="2" charset="-79"/>
            </a:endParaRPr>
          </a:p>
          <a:p>
            <a:pPr>
              <a:buClr>
                <a:schemeClr val="tx1">
                  <a:lumMod val="95000"/>
                  <a:lumOff val="5000"/>
                </a:schemeClr>
              </a:buClr>
            </a:pPr>
            <a:endParaRPr lang="en-IN" dirty="0"/>
          </a:p>
          <a:p>
            <a:pPr marL="285750" indent="-285750">
              <a:buClr>
                <a:schemeClr val="tx1">
                  <a:lumMod val="95000"/>
                  <a:lumOff val="5000"/>
                </a:schemeClr>
              </a:buClr>
              <a:buFont typeface="Wingdings" panose="05000000000000000000" pitchFamily="2" charset="2"/>
              <a:buChar char="q"/>
            </a:pPr>
            <a:endParaRPr lang="en-IN" dirty="0"/>
          </a:p>
        </p:txBody>
      </p:sp>
      <p:pic>
        <p:nvPicPr>
          <p:cNvPr id="3" name="Picture 2">
            <a:extLst>
              <a:ext uri="{FF2B5EF4-FFF2-40B4-BE49-F238E27FC236}">
                <a16:creationId xmlns:a16="http://schemas.microsoft.com/office/drawing/2014/main" id="{69F2D420-B0F5-D0D2-88A5-26CCFB63A931}"/>
              </a:ext>
            </a:extLst>
          </p:cNvPr>
          <p:cNvPicPr>
            <a:picLocks noChangeAspect="1"/>
          </p:cNvPicPr>
          <p:nvPr/>
        </p:nvPicPr>
        <p:blipFill>
          <a:blip r:embed="rId2"/>
          <a:stretch>
            <a:fillRect/>
          </a:stretch>
        </p:blipFill>
        <p:spPr>
          <a:xfrm>
            <a:off x="0" y="0"/>
            <a:ext cx="1850567" cy="326571"/>
          </a:xfrm>
          <a:prstGeom prst="rect">
            <a:avLst/>
          </a:prstGeom>
        </p:spPr>
      </p:pic>
      <p:pic>
        <p:nvPicPr>
          <p:cNvPr id="7" name="Picture 6">
            <a:extLst>
              <a:ext uri="{FF2B5EF4-FFF2-40B4-BE49-F238E27FC236}">
                <a16:creationId xmlns:a16="http://schemas.microsoft.com/office/drawing/2014/main" id="{B192256D-BDAA-0844-1809-FDE1F895264C}"/>
              </a:ext>
            </a:extLst>
          </p:cNvPr>
          <p:cNvPicPr>
            <a:picLocks noChangeAspect="1"/>
          </p:cNvPicPr>
          <p:nvPr/>
        </p:nvPicPr>
        <p:blipFill>
          <a:blip r:embed="rId3"/>
          <a:stretch>
            <a:fillRect/>
          </a:stretch>
        </p:blipFill>
        <p:spPr>
          <a:xfrm>
            <a:off x="11094098" y="0"/>
            <a:ext cx="1097902" cy="961053"/>
          </a:xfrm>
          <a:prstGeom prst="rect">
            <a:avLst/>
          </a:prstGeom>
        </p:spPr>
      </p:pic>
    </p:spTree>
    <p:extLst>
      <p:ext uri="{BB962C8B-B14F-4D97-AF65-F5344CB8AC3E}">
        <p14:creationId xmlns:p14="http://schemas.microsoft.com/office/powerpoint/2010/main" val="68922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8FC85A2D-057A-23A7-78E4-39560D7051B2}"/>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17" name="TextBox 16">
            <a:extLst>
              <a:ext uri="{FF2B5EF4-FFF2-40B4-BE49-F238E27FC236}">
                <a16:creationId xmlns:a16="http://schemas.microsoft.com/office/drawing/2014/main" id="{4C4E33AC-A789-B78E-134F-A50D4EF270C2}"/>
              </a:ext>
            </a:extLst>
          </p:cNvPr>
          <p:cNvSpPr txBox="1"/>
          <p:nvPr/>
        </p:nvSpPr>
        <p:spPr>
          <a:xfrm>
            <a:off x="846885" y="410546"/>
            <a:ext cx="9732723" cy="3877985"/>
          </a:xfrm>
          <a:prstGeom prst="rect">
            <a:avLst/>
          </a:prstGeom>
          <a:noFill/>
        </p:spPr>
        <p:txBody>
          <a:bodyPr wrap="square" rtlCol="0">
            <a:spAutoFit/>
          </a:bodyPr>
          <a:lstStyle/>
          <a:p>
            <a:pPr>
              <a:buClr>
                <a:schemeClr val="tx1">
                  <a:lumMod val="95000"/>
                  <a:lumOff val="5000"/>
                </a:schemeClr>
              </a:buClr>
            </a:pPr>
            <a:r>
              <a:rPr lang="en-US" sz="3200" b="1" dirty="0">
                <a:solidFill>
                  <a:srgbClr val="000000"/>
                </a:solidFill>
                <a:latin typeface="+mj-lt"/>
                <a:cs typeface="Heebo" panose="020B0604020202020204" pitchFamily="2" charset="-79"/>
                <a:sym typeface="Wingdings" panose="05000000000000000000" pitchFamily="2" charset="2"/>
              </a:rPr>
              <a:t> </a:t>
            </a:r>
            <a:r>
              <a:rPr lang="en-US" sz="3200" b="1" u="sng" dirty="0">
                <a:solidFill>
                  <a:srgbClr val="000000"/>
                </a:solidFill>
                <a:latin typeface="+mj-lt"/>
                <a:cs typeface="Heebo" panose="020B0604020202020204" pitchFamily="2" charset="-79"/>
              </a:rPr>
              <a:t>Standard Attributes </a:t>
            </a:r>
            <a:r>
              <a:rPr lang="en-US" sz="2800" b="1" dirty="0">
                <a:solidFill>
                  <a:srgbClr val="000000"/>
                </a:solidFill>
                <a:latin typeface="+mj-lt"/>
                <a:cs typeface="Heebo" panose="020B0604020202020204" pitchFamily="2" charset="-79"/>
              </a:rPr>
              <a:t>: </a:t>
            </a:r>
          </a:p>
          <a:p>
            <a:pPr>
              <a:buClr>
                <a:schemeClr val="tx1">
                  <a:lumMod val="95000"/>
                  <a:lumOff val="5000"/>
                </a:schemeClr>
              </a:buClr>
            </a:pPr>
            <a:endParaRPr lang="en-US" sz="2800" b="0" i="0" dirty="0">
              <a:solidFill>
                <a:srgbClr val="000000"/>
              </a:solidFill>
              <a:effectLst/>
              <a:latin typeface="Nunito" pitchFamily="2" charset="0"/>
              <a:cs typeface="Heebo" panose="020B0604020202020204" pitchFamily="2" charset="-79"/>
            </a:endParaRPr>
          </a:p>
          <a:p>
            <a:pPr marL="285750" indent="-285750">
              <a:buClr>
                <a:schemeClr val="tx1">
                  <a:lumMod val="95000"/>
                  <a:lumOff val="5000"/>
                </a:schemeClr>
              </a:buClr>
              <a:buFont typeface="Wingdings" panose="05000000000000000000" pitchFamily="2" charset="2"/>
              <a:buChar char="q"/>
            </a:pPr>
            <a:r>
              <a:rPr lang="en-IN" sz="2800" dirty="0">
                <a:solidFill>
                  <a:srgbClr val="000000"/>
                </a:solidFill>
                <a:latin typeface="Imprint MT Shadow" panose="04020605060303030202" pitchFamily="82" charset="0"/>
                <a:cs typeface="Heebo" panose="020B0604020202020204" pitchFamily="2" charset="-79"/>
              </a:rPr>
              <a:t>Dimensions</a:t>
            </a:r>
          </a:p>
          <a:p>
            <a:pPr marL="285750" indent="-285750">
              <a:buClr>
                <a:schemeClr val="tx1">
                  <a:lumMod val="95000"/>
                  <a:lumOff val="5000"/>
                </a:schemeClr>
              </a:buClr>
              <a:buFont typeface="Wingdings" panose="05000000000000000000" pitchFamily="2" charset="2"/>
              <a:buChar char="q"/>
            </a:pPr>
            <a:r>
              <a:rPr lang="en-IN" sz="2800" b="0" i="0" dirty="0">
                <a:solidFill>
                  <a:srgbClr val="000000"/>
                </a:solidFill>
                <a:effectLst/>
                <a:latin typeface="Imprint MT Shadow" panose="04020605060303030202" pitchFamily="82" charset="0"/>
                <a:cs typeface="Heebo" panose="020B0604020202020204" pitchFamily="2" charset="-79"/>
              </a:rPr>
              <a:t>Colors</a:t>
            </a:r>
          </a:p>
          <a:p>
            <a:pPr marL="285750" indent="-285750">
              <a:buClr>
                <a:schemeClr val="tx1">
                  <a:lumMod val="95000"/>
                  <a:lumOff val="5000"/>
                </a:schemeClr>
              </a:buClr>
              <a:buFont typeface="Wingdings" panose="05000000000000000000" pitchFamily="2" charset="2"/>
              <a:buChar char="q"/>
            </a:pPr>
            <a:r>
              <a:rPr lang="en-IN" sz="2800" dirty="0">
                <a:solidFill>
                  <a:srgbClr val="000000"/>
                </a:solidFill>
                <a:latin typeface="Imprint MT Shadow" panose="04020605060303030202" pitchFamily="82" charset="0"/>
                <a:cs typeface="Heebo" panose="020B0604020202020204" pitchFamily="2" charset="-79"/>
              </a:rPr>
              <a:t>Fonts </a:t>
            </a:r>
          </a:p>
          <a:p>
            <a:pPr marL="285750" indent="-285750">
              <a:buClr>
                <a:schemeClr val="tx1">
                  <a:lumMod val="95000"/>
                  <a:lumOff val="5000"/>
                </a:schemeClr>
              </a:buClr>
              <a:buFont typeface="Wingdings" panose="05000000000000000000" pitchFamily="2" charset="2"/>
              <a:buChar char="q"/>
            </a:pPr>
            <a:r>
              <a:rPr lang="en-IN" sz="2800" dirty="0">
                <a:solidFill>
                  <a:srgbClr val="000000"/>
                </a:solidFill>
                <a:latin typeface="Imprint MT Shadow" panose="04020605060303030202" pitchFamily="82" charset="0"/>
                <a:cs typeface="Heebo" panose="020B0604020202020204" pitchFamily="2" charset="-79"/>
              </a:rPr>
              <a:t>bg (background colour)</a:t>
            </a:r>
          </a:p>
          <a:p>
            <a:pPr marL="285750" indent="-285750">
              <a:buClr>
                <a:schemeClr val="tx1">
                  <a:lumMod val="95000"/>
                  <a:lumOff val="5000"/>
                </a:schemeClr>
              </a:buClr>
              <a:buFont typeface="Wingdings" panose="05000000000000000000" pitchFamily="2" charset="2"/>
              <a:buChar char="q"/>
            </a:pPr>
            <a:r>
              <a:rPr lang="en-IN" sz="2800" dirty="0">
                <a:solidFill>
                  <a:srgbClr val="000000"/>
                </a:solidFill>
                <a:latin typeface="Imprint MT Shadow" panose="04020605060303030202" pitchFamily="82" charset="0"/>
                <a:cs typeface="Heebo" panose="020B0604020202020204" pitchFamily="2" charset="-79"/>
              </a:rPr>
              <a:t>Images </a:t>
            </a:r>
          </a:p>
          <a:p>
            <a:pPr marL="285750" indent="-285750">
              <a:buClr>
                <a:schemeClr val="tx1">
                  <a:lumMod val="95000"/>
                  <a:lumOff val="5000"/>
                </a:schemeClr>
              </a:buClr>
              <a:buFont typeface="Wingdings" panose="05000000000000000000" pitchFamily="2" charset="2"/>
              <a:buChar char="q"/>
            </a:pPr>
            <a:r>
              <a:rPr lang="en-IN" sz="2800" dirty="0">
                <a:solidFill>
                  <a:srgbClr val="000000"/>
                </a:solidFill>
                <a:latin typeface="Imprint MT Shadow" panose="04020605060303030202" pitchFamily="82" charset="0"/>
                <a:cs typeface="Heebo" panose="020B0604020202020204" pitchFamily="2" charset="-79"/>
              </a:rPr>
              <a:t>Loops</a:t>
            </a:r>
          </a:p>
          <a:p>
            <a:pPr marL="285750" indent="-285750">
              <a:buClr>
                <a:schemeClr val="tx1">
                  <a:lumMod val="95000"/>
                  <a:lumOff val="5000"/>
                </a:schemeClr>
              </a:buClr>
              <a:buFont typeface="Wingdings" panose="05000000000000000000" pitchFamily="2" charset="2"/>
              <a:buChar char="q"/>
            </a:pPr>
            <a:endParaRPr lang="en-IN" sz="1800" dirty="0">
              <a:solidFill>
                <a:srgbClr val="000000"/>
              </a:solidFill>
              <a:latin typeface="Imprint MT Shadow" panose="04020605060303030202" pitchFamily="82" charset="0"/>
              <a:cs typeface="Heebo" panose="020B0604020202020204" pitchFamily="2" charset="-79"/>
            </a:endParaRPr>
          </a:p>
        </p:txBody>
      </p:sp>
      <p:pic>
        <p:nvPicPr>
          <p:cNvPr id="18" name="Picture 17">
            <a:extLst>
              <a:ext uri="{FF2B5EF4-FFF2-40B4-BE49-F238E27FC236}">
                <a16:creationId xmlns:a16="http://schemas.microsoft.com/office/drawing/2014/main" id="{2F6B1691-F5F3-D724-1C45-07702A4635D8}"/>
              </a:ext>
            </a:extLst>
          </p:cNvPr>
          <p:cNvPicPr>
            <a:picLocks noChangeAspect="1"/>
          </p:cNvPicPr>
          <p:nvPr/>
        </p:nvPicPr>
        <p:blipFill>
          <a:blip r:embed="rId2"/>
          <a:stretch>
            <a:fillRect/>
          </a:stretch>
        </p:blipFill>
        <p:spPr>
          <a:xfrm>
            <a:off x="-1" y="-1"/>
            <a:ext cx="2326431" cy="410547"/>
          </a:xfrm>
          <a:prstGeom prst="rect">
            <a:avLst/>
          </a:prstGeom>
        </p:spPr>
      </p:pic>
      <p:pic>
        <p:nvPicPr>
          <p:cNvPr id="19" name="Picture 18">
            <a:extLst>
              <a:ext uri="{FF2B5EF4-FFF2-40B4-BE49-F238E27FC236}">
                <a16:creationId xmlns:a16="http://schemas.microsoft.com/office/drawing/2014/main" id="{0C33F6A8-862F-E2E9-3E58-20C10CD668FD}"/>
              </a:ext>
            </a:extLst>
          </p:cNvPr>
          <p:cNvPicPr>
            <a:picLocks noChangeAspect="1"/>
          </p:cNvPicPr>
          <p:nvPr/>
        </p:nvPicPr>
        <p:blipFill>
          <a:blip r:embed="rId3"/>
          <a:stretch>
            <a:fillRect/>
          </a:stretch>
        </p:blipFill>
        <p:spPr>
          <a:xfrm>
            <a:off x="11507688" y="-1"/>
            <a:ext cx="762066" cy="678239"/>
          </a:xfrm>
          <a:prstGeom prst="rect">
            <a:avLst/>
          </a:prstGeom>
        </p:spPr>
      </p:pic>
    </p:spTree>
    <p:extLst>
      <p:ext uri="{BB962C8B-B14F-4D97-AF65-F5344CB8AC3E}">
        <p14:creationId xmlns:p14="http://schemas.microsoft.com/office/powerpoint/2010/main" val="1280737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C334-5B40-D8CD-EB8B-399996719F3E}"/>
              </a:ext>
            </a:extLst>
          </p:cNvPr>
          <p:cNvSpPr>
            <a:spLocks noGrp="1"/>
          </p:cNvSpPr>
          <p:nvPr>
            <p:ph type="title"/>
          </p:nvPr>
        </p:nvSpPr>
        <p:spPr>
          <a:xfrm>
            <a:off x="838200" y="457946"/>
            <a:ext cx="10515600" cy="1133856"/>
          </a:xfrm>
        </p:spPr>
        <p:txBody>
          <a:bodyPr/>
          <a:lstStyle/>
          <a:p>
            <a:r>
              <a:rPr lang="en-IN" u="sng" dirty="0"/>
              <a:t>How does it works ??</a:t>
            </a:r>
          </a:p>
        </p:txBody>
      </p:sp>
      <p:sp>
        <p:nvSpPr>
          <p:cNvPr id="3" name="Content Placeholder 2">
            <a:extLst>
              <a:ext uri="{FF2B5EF4-FFF2-40B4-BE49-F238E27FC236}">
                <a16:creationId xmlns:a16="http://schemas.microsoft.com/office/drawing/2014/main" id="{91C6805A-38E2-5479-2D5D-45B148880D5C}"/>
              </a:ext>
            </a:extLst>
          </p:cNvPr>
          <p:cNvSpPr>
            <a:spLocks noGrp="1"/>
          </p:cNvSpPr>
          <p:nvPr>
            <p:ph idx="1"/>
          </p:nvPr>
        </p:nvSpPr>
        <p:spPr/>
        <p:txBody>
          <a:bodyPr>
            <a:normAutofit/>
          </a:bodyPr>
          <a:lstStyle/>
          <a:p>
            <a:r>
              <a:rPr lang="en-IN" sz="2400" dirty="0"/>
              <a:t>Run the code. A pop up </a:t>
            </a:r>
            <a:r>
              <a:rPr lang="en-IN" sz="2400" dirty="0" err="1"/>
              <a:t>tk</a:t>
            </a:r>
            <a:r>
              <a:rPr lang="en-IN" sz="2400" dirty="0"/>
              <a:t> window will appear on the screen.</a:t>
            </a:r>
          </a:p>
          <a:p>
            <a:r>
              <a:rPr lang="en-IN" sz="2400" dirty="0"/>
              <a:t>Start the test by pressing the start button     that appears on the screen. After clicking on it the test will start.</a:t>
            </a:r>
          </a:p>
          <a:p>
            <a:r>
              <a:rPr lang="en-IN" sz="2400" dirty="0"/>
              <a:t>Now attempt the question that appears on the screen.</a:t>
            </a:r>
          </a:p>
          <a:p>
            <a:r>
              <a:rPr lang="en-IN" sz="2400" dirty="0"/>
              <a:t>After attempting one question; the next question appears automatically and then you cannot edit it, so on up to the no. of questions given.</a:t>
            </a:r>
          </a:p>
          <a:p>
            <a:r>
              <a:rPr lang="en-IN" sz="2400" dirty="0"/>
              <a:t>After we attempt the last question, the result screen appears like </a:t>
            </a:r>
          </a:p>
          <a:p>
            <a:endParaRPr lang="en-IN" sz="2400" dirty="0"/>
          </a:p>
        </p:txBody>
      </p:sp>
      <p:sp>
        <p:nvSpPr>
          <p:cNvPr id="5" name="Slide Number Placeholder 4">
            <a:extLst>
              <a:ext uri="{FF2B5EF4-FFF2-40B4-BE49-F238E27FC236}">
                <a16:creationId xmlns:a16="http://schemas.microsoft.com/office/drawing/2014/main" id="{FC0F5AC9-FD28-A70D-9B42-2D4333064B6E}"/>
              </a:ext>
            </a:extLst>
          </p:cNvPr>
          <p:cNvSpPr>
            <a:spLocks noGrp="1"/>
          </p:cNvSpPr>
          <p:nvPr>
            <p:ph type="sldNum" sz="quarter" idx="11"/>
          </p:nvPr>
        </p:nvSpPr>
        <p:spPr/>
        <p:txBody>
          <a:bodyPr/>
          <a:lstStyle/>
          <a:p>
            <a:fld id="{294A09A9-5501-47C1-A89A-A340965A2BE2}" type="slidenum">
              <a:rPr lang="en-US" smtClean="0"/>
              <a:pPr/>
              <a:t>14</a:t>
            </a:fld>
            <a:endParaRPr lang="en-US" dirty="0"/>
          </a:p>
        </p:txBody>
      </p:sp>
      <p:pic>
        <p:nvPicPr>
          <p:cNvPr id="6" name="Picture 5">
            <a:extLst>
              <a:ext uri="{FF2B5EF4-FFF2-40B4-BE49-F238E27FC236}">
                <a16:creationId xmlns:a16="http://schemas.microsoft.com/office/drawing/2014/main" id="{D4A8AC9B-39EB-398A-073B-15A2B90C01AE}"/>
              </a:ext>
            </a:extLst>
          </p:cNvPr>
          <p:cNvPicPr>
            <a:picLocks noChangeAspect="1"/>
          </p:cNvPicPr>
          <p:nvPr/>
        </p:nvPicPr>
        <p:blipFill>
          <a:blip r:embed="rId2"/>
          <a:stretch>
            <a:fillRect/>
          </a:stretch>
        </p:blipFill>
        <p:spPr>
          <a:xfrm>
            <a:off x="0" y="0"/>
            <a:ext cx="2228086" cy="393192"/>
          </a:xfrm>
          <a:prstGeom prst="rect">
            <a:avLst/>
          </a:prstGeom>
        </p:spPr>
      </p:pic>
      <p:pic>
        <p:nvPicPr>
          <p:cNvPr id="8" name="Picture 7">
            <a:extLst>
              <a:ext uri="{FF2B5EF4-FFF2-40B4-BE49-F238E27FC236}">
                <a16:creationId xmlns:a16="http://schemas.microsoft.com/office/drawing/2014/main" id="{DE1F955D-C5EB-A01D-9B44-CCD96F3EBC04}"/>
              </a:ext>
            </a:extLst>
          </p:cNvPr>
          <p:cNvPicPr>
            <a:picLocks noChangeAspect="1"/>
          </p:cNvPicPr>
          <p:nvPr/>
        </p:nvPicPr>
        <p:blipFill>
          <a:blip r:embed="rId3"/>
          <a:stretch>
            <a:fillRect/>
          </a:stretch>
        </p:blipFill>
        <p:spPr>
          <a:xfrm>
            <a:off x="11187404" y="0"/>
            <a:ext cx="1004596" cy="989045"/>
          </a:xfrm>
          <a:prstGeom prst="rect">
            <a:avLst/>
          </a:prstGeom>
        </p:spPr>
      </p:pic>
      <p:pic>
        <p:nvPicPr>
          <p:cNvPr id="7" name="Picture 6">
            <a:extLst>
              <a:ext uri="{FF2B5EF4-FFF2-40B4-BE49-F238E27FC236}">
                <a16:creationId xmlns:a16="http://schemas.microsoft.com/office/drawing/2014/main" id="{7EAF8CEC-E5C2-35C8-7FAA-16C2D840B44F}"/>
              </a:ext>
            </a:extLst>
          </p:cNvPr>
          <p:cNvPicPr>
            <a:picLocks noChangeAspect="1"/>
          </p:cNvPicPr>
          <p:nvPr/>
        </p:nvPicPr>
        <p:blipFill>
          <a:blip r:embed="rId4"/>
          <a:stretch>
            <a:fillRect/>
          </a:stretch>
        </p:blipFill>
        <p:spPr>
          <a:xfrm>
            <a:off x="6096000" y="3429000"/>
            <a:ext cx="332209" cy="332209"/>
          </a:xfrm>
          <a:prstGeom prst="rect">
            <a:avLst/>
          </a:prstGeom>
        </p:spPr>
      </p:pic>
      <p:pic>
        <p:nvPicPr>
          <p:cNvPr id="10" name="Picture 9">
            <a:extLst>
              <a:ext uri="{FF2B5EF4-FFF2-40B4-BE49-F238E27FC236}">
                <a16:creationId xmlns:a16="http://schemas.microsoft.com/office/drawing/2014/main" id="{F2235E53-C09B-94B3-13C6-593D4B11D52C}"/>
              </a:ext>
            </a:extLst>
          </p:cNvPr>
          <p:cNvPicPr>
            <a:picLocks noChangeAspect="1"/>
          </p:cNvPicPr>
          <p:nvPr/>
        </p:nvPicPr>
        <p:blipFill rotWithShape="1">
          <a:blip r:embed="rId5"/>
          <a:srcRect l="16601" t="17090" r="14763" b="13434"/>
          <a:stretch/>
        </p:blipFill>
        <p:spPr>
          <a:xfrm>
            <a:off x="9032034" y="5125157"/>
            <a:ext cx="2155370" cy="1596318"/>
          </a:xfrm>
          <a:prstGeom prst="rect">
            <a:avLst/>
          </a:prstGeom>
        </p:spPr>
      </p:pic>
    </p:spTree>
    <p:extLst>
      <p:ext uri="{BB962C8B-B14F-4D97-AF65-F5344CB8AC3E}">
        <p14:creationId xmlns:p14="http://schemas.microsoft.com/office/powerpoint/2010/main" val="1641723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616D26-3371-E861-F234-595310952101}"/>
              </a:ext>
            </a:extLst>
          </p:cNvPr>
          <p:cNvSpPr>
            <a:spLocks noGrp="1"/>
          </p:cNvSpPr>
          <p:nvPr>
            <p:ph idx="1"/>
          </p:nvPr>
        </p:nvSpPr>
        <p:spPr>
          <a:xfrm>
            <a:off x="609600" y="97196"/>
            <a:ext cx="10972800" cy="6584950"/>
          </a:xfrm>
        </p:spPr>
        <p:txBody>
          <a:bodyPr>
            <a:normAutofit/>
          </a:bodyPr>
          <a:lstStyle/>
          <a:p>
            <a:r>
              <a:rPr lang="en-US" sz="2400" b="1" dirty="0"/>
              <a:t>               If the score is between 20-25 it will show -</a:t>
            </a:r>
          </a:p>
          <a:p>
            <a:endParaRPr lang="en-US" sz="2400" b="1" dirty="0"/>
          </a:p>
          <a:p>
            <a:pPr marL="0" indent="0">
              <a:buNone/>
            </a:pPr>
            <a:endParaRPr lang="en-US" sz="2400" b="1" dirty="0"/>
          </a:p>
          <a:p>
            <a:endParaRPr lang="en-US" sz="2400" b="1" dirty="0"/>
          </a:p>
          <a:p>
            <a:endParaRPr lang="en-US" sz="2400" b="1" dirty="0"/>
          </a:p>
          <a:p>
            <a:r>
              <a:rPr lang="en-US" sz="2400" b="1" dirty="0"/>
              <a:t>               If the score is between 10-20 it will show –</a:t>
            </a:r>
          </a:p>
          <a:p>
            <a:endParaRPr lang="en-US" sz="2400" b="1" dirty="0"/>
          </a:p>
          <a:p>
            <a:pPr marL="0" indent="0">
              <a:buNone/>
            </a:pPr>
            <a:endParaRPr lang="en-US" sz="2400" b="1" dirty="0"/>
          </a:p>
          <a:p>
            <a:pPr marL="0" indent="0">
              <a:buNone/>
            </a:pPr>
            <a:endParaRPr lang="en-US" sz="2400" b="1" dirty="0"/>
          </a:p>
          <a:p>
            <a:endParaRPr lang="en-US" sz="2400" b="1" dirty="0"/>
          </a:p>
          <a:p>
            <a:r>
              <a:rPr lang="en-US" sz="2400" b="1" dirty="0"/>
              <a:t>            If the score is below 10 it will show -</a:t>
            </a:r>
            <a:endParaRPr lang="en-IN" sz="2400" b="1" dirty="0"/>
          </a:p>
        </p:txBody>
      </p:sp>
      <p:sp>
        <p:nvSpPr>
          <p:cNvPr id="5" name="Slide Number Placeholder 4">
            <a:extLst>
              <a:ext uri="{FF2B5EF4-FFF2-40B4-BE49-F238E27FC236}">
                <a16:creationId xmlns:a16="http://schemas.microsoft.com/office/drawing/2014/main" id="{37CF9CB0-BE54-DEB9-33FE-586C17275EEA}"/>
              </a:ext>
            </a:extLst>
          </p:cNvPr>
          <p:cNvSpPr>
            <a:spLocks noGrp="1"/>
          </p:cNvSpPr>
          <p:nvPr>
            <p:ph type="sldNum" sz="quarter" idx="11"/>
          </p:nvPr>
        </p:nvSpPr>
        <p:spPr/>
        <p:txBody>
          <a:bodyPr/>
          <a:lstStyle/>
          <a:p>
            <a:fld id="{294A09A9-5501-47C1-A89A-A340965A2BE2}" type="slidenum">
              <a:rPr lang="en-US" smtClean="0"/>
              <a:pPr/>
              <a:t>15</a:t>
            </a:fld>
            <a:endParaRPr lang="en-US" dirty="0"/>
          </a:p>
        </p:txBody>
      </p:sp>
      <p:pic>
        <p:nvPicPr>
          <p:cNvPr id="11" name="Picture 10">
            <a:extLst>
              <a:ext uri="{FF2B5EF4-FFF2-40B4-BE49-F238E27FC236}">
                <a16:creationId xmlns:a16="http://schemas.microsoft.com/office/drawing/2014/main" id="{E778EA81-7496-BF99-04A5-EB3F12BBB8F8}"/>
              </a:ext>
            </a:extLst>
          </p:cNvPr>
          <p:cNvPicPr>
            <a:picLocks noChangeAspect="1"/>
          </p:cNvPicPr>
          <p:nvPr/>
        </p:nvPicPr>
        <p:blipFill rotWithShape="1">
          <a:blip r:embed="rId2"/>
          <a:srcRect l="31887" t="9652" r="33579" b="34584"/>
          <a:stretch/>
        </p:blipFill>
        <p:spPr>
          <a:xfrm>
            <a:off x="3498979" y="5060624"/>
            <a:ext cx="4432041" cy="1797375"/>
          </a:xfrm>
          <a:prstGeom prst="rect">
            <a:avLst/>
          </a:prstGeom>
        </p:spPr>
      </p:pic>
      <p:pic>
        <p:nvPicPr>
          <p:cNvPr id="13" name="Picture 12">
            <a:extLst>
              <a:ext uri="{FF2B5EF4-FFF2-40B4-BE49-F238E27FC236}">
                <a16:creationId xmlns:a16="http://schemas.microsoft.com/office/drawing/2014/main" id="{A2A053DD-05F9-EB4D-1881-C0ECABEFCA57}"/>
              </a:ext>
            </a:extLst>
          </p:cNvPr>
          <p:cNvPicPr>
            <a:picLocks noChangeAspect="1"/>
          </p:cNvPicPr>
          <p:nvPr/>
        </p:nvPicPr>
        <p:blipFill rotWithShape="1">
          <a:blip r:embed="rId3"/>
          <a:srcRect l="33563" t="6890" r="35211" b="37598"/>
          <a:stretch/>
        </p:blipFill>
        <p:spPr>
          <a:xfrm>
            <a:off x="3466321" y="467761"/>
            <a:ext cx="4497355" cy="1948868"/>
          </a:xfrm>
          <a:prstGeom prst="rect">
            <a:avLst/>
          </a:prstGeom>
        </p:spPr>
      </p:pic>
      <p:pic>
        <p:nvPicPr>
          <p:cNvPr id="15" name="Picture 14">
            <a:extLst>
              <a:ext uri="{FF2B5EF4-FFF2-40B4-BE49-F238E27FC236}">
                <a16:creationId xmlns:a16="http://schemas.microsoft.com/office/drawing/2014/main" id="{3E3D2769-E6F5-4BC0-798F-0789C205ABF0}"/>
              </a:ext>
            </a:extLst>
          </p:cNvPr>
          <p:cNvPicPr>
            <a:picLocks noChangeAspect="1"/>
          </p:cNvPicPr>
          <p:nvPr/>
        </p:nvPicPr>
        <p:blipFill rotWithShape="1">
          <a:blip r:embed="rId4"/>
          <a:srcRect l="36849" t="6447" r="37409" b="44189"/>
          <a:stretch/>
        </p:blipFill>
        <p:spPr>
          <a:xfrm>
            <a:off x="3345023" y="2841479"/>
            <a:ext cx="4497354" cy="1879811"/>
          </a:xfrm>
          <a:prstGeom prst="rect">
            <a:avLst/>
          </a:prstGeom>
        </p:spPr>
      </p:pic>
      <p:pic>
        <p:nvPicPr>
          <p:cNvPr id="16" name="Picture 15">
            <a:extLst>
              <a:ext uri="{FF2B5EF4-FFF2-40B4-BE49-F238E27FC236}">
                <a16:creationId xmlns:a16="http://schemas.microsoft.com/office/drawing/2014/main" id="{9EA3F4AF-FDB7-252B-A498-7DEEF8CA567B}"/>
              </a:ext>
            </a:extLst>
          </p:cNvPr>
          <p:cNvPicPr>
            <a:picLocks noChangeAspect="1"/>
          </p:cNvPicPr>
          <p:nvPr/>
        </p:nvPicPr>
        <p:blipFill>
          <a:blip r:embed="rId5"/>
          <a:stretch>
            <a:fillRect/>
          </a:stretch>
        </p:blipFill>
        <p:spPr>
          <a:xfrm>
            <a:off x="0" y="-20668"/>
            <a:ext cx="2108718" cy="393189"/>
          </a:xfrm>
          <a:prstGeom prst="rect">
            <a:avLst/>
          </a:prstGeom>
        </p:spPr>
      </p:pic>
      <p:pic>
        <p:nvPicPr>
          <p:cNvPr id="17" name="Picture 16">
            <a:extLst>
              <a:ext uri="{FF2B5EF4-FFF2-40B4-BE49-F238E27FC236}">
                <a16:creationId xmlns:a16="http://schemas.microsoft.com/office/drawing/2014/main" id="{7552F085-CAF4-4821-529F-1163D92D8384}"/>
              </a:ext>
            </a:extLst>
          </p:cNvPr>
          <p:cNvPicPr>
            <a:picLocks noChangeAspect="1"/>
          </p:cNvPicPr>
          <p:nvPr/>
        </p:nvPicPr>
        <p:blipFill>
          <a:blip r:embed="rId6"/>
          <a:stretch>
            <a:fillRect/>
          </a:stretch>
        </p:blipFill>
        <p:spPr>
          <a:xfrm>
            <a:off x="11071123" y="-39329"/>
            <a:ext cx="1120877" cy="961053"/>
          </a:xfrm>
          <a:prstGeom prst="rect">
            <a:avLst/>
          </a:prstGeom>
        </p:spPr>
      </p:pic>
    </p:spTree>
    <p:extLst>
      <p:ext uri="{BB962C8B-B14F-4D97-AF65-F5344CB8AC3E}">
        <p14:creationId xmlns:p14="http://schemas.microsoft.com/office/powerpoint/2010/main" val="312636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2DF3698-4E61-96E3-7B1F-7F0F9EE43832}"/>
              </a:ext>
            </a:extLst>
          </p:cNvPr>
          <p:cNvSpPr txBox="1"/>
          <p:nvPr/>
        </p:nvSpPr>
        <p:spPr>
          <a:xfrm>
            <a:off x="-400994" y="1951070"/>
            <a:ext cx="4391025" cy="2308324"/>
          </a:xfrm>
          <a:prstGeom prst="rect">
            <a:avLst/>
          </a:prstGeom>
          <a:noFill/>
        </p:spPr>
        <p:txBody>
          <a:bodyPr wrap="square" rtlCol="0">
            <a:spAutoFit/>
          </a:bodyPr>
          <a:lstStyle/>
          <a:p>
            <a:pPr algn="ctr"/>
            <a:r>
              <a:rPr lang="en-IN" sz="7200" u="sng" dirty="0">
                <a:solidFill>
                  <a:schemeClr val="accent3"/>
                </a:solidFill>
                <a:latin typeface="Algerian" panose="04020705040A02060702" pitchFamily="82" charset="0"/>
              </a:rPr>
              <a:t>Clip of </a:t>
            </a:r>
          </a:p>
          <a:p>
            <a:pPr algn="ctr"/>
            <a:r>
              <a:rPr lang="en-IN" sz="7200" u="sng" dirty="0">
                <a:solidFill>
                  <a:schemeClr val="accent3"/>
                </a:solidFill>
                <a:latin typeface="Algerian" panose="04020705040A02060702" pitchFamily="82" charset="0"/>
              </a:rPr>
              <a:t> code</a:t>
            </a:r>
          </a:p>
        </p:txBody>
      </p:sp>
      <p:pic>
        <p:nvPicPr>
          <p:cNvPr id="4" name="Picture 3">
            <a:extLst>
              <a:ext uri="{FF2B5EF4-FFF2-40B4-BE49-F238E27FC236}">
                <a16:creationId xmlns:a16="http://schemas.microsoft.com/office/drawing/2014/main" id="{2D711978-EB91-67C4-A456-E41CD65E16A9}"/>
              </a:ext>
            </a:extLst>
          </p:cNvPr>
          <p:cNvPicPr>
            <a:picLocks noChangeAspect="1"/>
          </p:cNvPicPr>
          <p:nvPr/>
        </p:nvPicPr>
        <p:blipFill>
          <a:blip r:embed="rId4"/>
          <a:stretch>
            <a:fillRect/>
          </a:stretch>
        </p:blipFill>
        <p:spPr>
          <a:xfrm>
            <a:off x="-1" y="-1"/>
            <a:ext cx="2326431" cy="410547"/>
          </a:xfrm>
          <a:prstGeom prst="rect">
            <a:avLst/>
          </a:prstGeom>
        </p:spPr>
      </p:pic>
      <p:pic>
        <p:nvPicPr>
          <p:cNvPr id="5" name="WhatsApp Video 2023-02-07 at 23.06.43">
            <a:hlinkClick r:id="" action="ppaction://media"/>
            <a:extLst>
              <a:ext uri="{FF2B5EF4-FFF2-40B4-BE49-F238E27FC236}">
                <a16:creationId xmlns:a16="http://schemas.microsoft.com/office/drawing/2014/main" id="{A1253039-D36B-9888-DC6F-C9EEFABB6B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42997" y="43639"/>
            <a:ext cx="8826758" cy="6696075"/>
          </a:xfrm>
          <a:prstGeom prst="rect">
            <a:avLst/>
          </a:prstGeom>
          <a:ln>
            <a:noFill/>
          </a:ln>
          <a:effectLst>
            <a:softEdge rad="112500"/>
          </a:effectLst>
        </p:spPr>
      </p:pic>
      <p:pic>
        <p:nvPicPr>
          <p:cNvPr id="6" name="Picture 5">
            <a:extLst>
              <a:ext uri="{FF2B5EF4-FFF2-40B4-BE49-F238E27FC236}">
                <a16:creationId xmlns:a16="http://schemas.microsoft.com/office/drawing/2014/main" id="{50A3FEB9-F4B5-B41A-0158-EB55575B3F22}"/>
              </a:ext>
            </a:extLst>
          </p:cNvPr>
          <p:cNvPicPr>
            <a:picLocks noChangeAspect="1"/>
          </p:cNvPicPr>
          <p:nvPr/>
        </p:nvPicPr>
        <p:blipFill>
          <a:blip r:embed="rId6"/>
          <a:stretch>
            <a:fillRect/>
          </a:stretch>
        </p:blipFill>
        <p:spPr>
          <a:xfrm>
            <a:off x="11507688" y="-1"/>
            <a:ext cx="762066" cy="678239"/>
          </a:xfrm>
          <a:prstGeom prst="rect">
            <a:avLst/>
          </a:prstGeom>
        </p:spPr>
      </p:pic>
    </p:spTree>
    <p:extLst>
      <p:ext uri="{BB962C8B-B14F-4D97-AF65-F5344CB8AC3E}">
        <p14:creationId xmlns:p14="http://schemas.microsoft.com/office/powerpoint/2010/main" val="298561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1DDE3-AC9F-9919-E725-3C027BCC37E3}"/>
              </a:ext>
            </a:extLst>
          </p:cNvPr>
          <p:cNvSpPr>
            <a:spLocks noGrp="1"/>
          </p:cNvSpPr>
          <p:nvPr>
            <p:ph type="title"/>
          </p:nvPr>
        </p:nvSpPr>
        <p:spPr/>
        <p:txBody>
          <a:bodyPr/>
          <a:lstStyle/>
          <a:p>
            <a:endParaRPr lang="en-IN"/>
          </a:p>
        </p:txBody>
      </p:sp>
      <p:sp>
        <p:nvSpPr>
          <p:cNvPr id="4" name="Slide Number Placeholder 3">
            <a:extLst>
              <a:ext uri="{FF2B5EF4-FFF2-40B4-BE49-F238E27FC236}">
                <a16:creationId xmlns:a16="http://schemas.microsoft.com/office/drawing/2014/main" id="{11F23E09-58D9-19BB-8141-B9C2A5763807}"/>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7" name="WhatsApp Video 2023-02-07 at 23.12.01">
            <a:hlinkClick r:id="" action="ppaction://media"/>
            <a:extLst>
              <a:ext uri="{FF2B5EF4-FFF2-40B4-BE49-F238E27FC236}">
                <a16:creationId xmlns:a16="http://schemas.microsoft.com/office/drawing/2014/main" id="{F9D854AB-D7CE-4DCB-D3C4-B22E95E8607F}"/>
              </a:ext>
            </a:extLst>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4"/>
          <a:stretch>
            <a:fillRect/>
          </a:stretch>
        </p:blipFill>
        <p:spPr>
          <a:xfrm>
            <a:off x="3533069" y="0"/>
            <a:ext cx="8658931" cy="7063273"/>
          </a:xfrm>
          <a:prstGeom prst="rect">
            <a:avLst/>
          </a:prstGeom>
          <a:ln>
            <a:noFill/>
          </a:ln>
          <a:effectLst>
            <a:softEdge rad="112500"/>
          </a:effectLst>
        </p:spPr>
      </p:pic>
      <p:sp>
        <p:nvSpPr>
          <p:cNvPr id="6" name="Text Placeholder 5">
            <a:extLst>
              <a:ext uri="{FF2B5EF4-FFF2-40B4-BE49-F238E27FC236}">
                <a16:creationId xmlns:a16="http://schemas.microsoft.com/office/drawing/2014/main" id="{0F3EE1F1-E23D-F5C4-E73D-BBBBA9D71624}"/>
              </a:ext>
            </a:extLst>
          </p:cNvPr>
          <p:cNvSpPr>
            <a:spLocks noGrp="1"/>
          </p:cNvSpPr>
          <p:nvPr>
            <p:ph type="body" sz="quarter" idx="13"/>
          </p:nvPr>
        </p:nvSpPr>
        <p:spPr>
          <a:xfrm>
            <a:off x="85345" y="1174537"/>
            <a:ext cx="3922776" cy="4242816"/>
          </a:xfrm>
        </p:spPr>
        <p:txBody>
          <a:bodyPr>
            <a:normAutofit/>
          </a:bodyPr>
          <a:lstStyle/>
          <a:p>
            <a:pPr algn="ctr"/>
            <a:r>
              <a:rPr lang="en-IN" sz="5400" u="sng" dirty="0">
                <a:solidFill>
                  <a:schemeClr val="accent3"/>
                </a:solidFill>
                <a:latin typeface="Algerian" panose="04020705040A02060702" pitchFamily="82" charset="0"/>
              </a:rPr>
              <a:t>Clip of working of code</a:t>
            </a:r>
          </a:p>
          <a:p>
            <a:pPr algn="ctr"/>
            <a:r>
              <a:rPr lang="en-IN" sz="5400" u="sng" dirty="0">
                <a:solidFill>
                  <a:schemeClr val="accent3"/>
                </a:solidFill>
                <a:latin typeface="Algerian" panose="04020705040A02060702" pitchFamily="82" charset="0"/>
              </a:rPr>
              <a:t> (Quiz)</a:t>
            </a:r>
          </a:p>
          <a:p>
            <a:endParaRPr lang="en-IN" sz="3200" u="sng" dirty="0"/>
          </a:p>
        </p:txBody>
      </p:sp>
      <p:pic>
        <p:nvPicPr>
          <p:cNvPr id="8" name="Picture 7">
            <a:extLst>
              <a:ext uri="{FF2B5EF4-FFF2-40B4-BE49-F238E27FC236}">
                <a16:creationId xmlns:a16="http://schemas.microsoft.com/office/drawing/2014/main" id="{805DC347-FD5A-075D-10A5-A37EF4CCDBF4}"/>
              </a:ext>
            </a:extLst>
          </p:cNvPr>
          <p:cNvPicPr>
            <a:picLocks noChangeAspect="1"/>
          </p:cNvPicPr>
          <p:nvPr/>
        </p:nvPicPr>
        <p:blipFill>
          <a:blip r:embed="rId5"/>
          <a:stretch>
            <a:fillRect/>
          </a:stretch>
        </p:blipFill>
        <p:spPr>
          <a:xfrm>
            <a:off x="0" y="-20668"/>
            <a:ext cx="2108718" cy="393189"/>
          </a:xfrm>
          <a:prstGeom prst="rect">
            <a:avLst/>
          </a:prstGeom>
        </p:spPr>
      </p:pic>
      <p:pic>
        <p:nvPicPr>
          <p:cNvPr id="9" name="Picture 8">
            <a:extLst>
              <a:ext uri="{FF2B5EF4-FFF2-40B4-BE49-F238E27FC236}">
                <a16:creationId xmlns:a16="http://schemas.microsoft.com/office/drawing/2014/main" id="{3CB6B737-5BAF-E84E-1DFD-42210D2E91F1}"/>
              </a:ext>
            </a:extLst>
          </p:cNvPr>
          <p:cNvPicPr>
            <a:picLocks noChangeAspect="1"/>
          </p:cNvPicPr>
          <p:nvPr/>
        </p:nvPicPr>
        <p:blipFill>
          <a:blip r:embed="rId6"/>
          <a:stretch>
            <a:fillRect/>
          </a:stretch>
        </p:blipFill>
        <p:spPr>
          <a:xfrm>
            <a:off x="11111372" y="-39329"/>
            <a:ext cx="1080628" cy="816077"/>
          </a:xfrm>
          <a:prstGeom prst="rect">
            <a:avLst/>
          </a:prstGeom>
        </p:spPr>
      </p:pic>
    </p:spTree>
    <p:extLst>
      <p:ext uri="{BB962C8B-B14F-4D97-AF65-F5344CB8AC3E}">
        <p14:creationId xmlns:p14="http://schemas.microsoft.com/office/powerpoint/2010/main" val="16303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66DB-0FA7-339C-49A4-C1EEEC97D74B}"/>
              </a:ext>
            </a:extLst>
          </p:cNvPr>
          <p:cNvSpPr>
            <a:spLocks noGrp="1"/>
          </p:cNvSpPr>
          <p:nvPr>
            <p:ph type="title"/>
          </p:nvPr>
        </p:nvSpPr>
        <p:spPr/>
        <p:txBody>
          <a:bodyPr>
            <a:normAutofit/>
          </a:bodyPr>
          <a:lstStyle/>
          <a:p>
            <a:r>
              <a:rPr lang="en-IN" sz="5400" b="1" u="sng" dirty="0"/>
              <a:t>Future Work / Scope / Objective </a:t>
            </a:r>
          </a:p>
        </p:txBody>
      </p:sp>
      <p:sp>
        <p:nvSpPr>
          <p:cNvPr id="3" name="Content Placeholder 2">
            <a:extLst>
              <a:ext uri="{FF2B5EF4-FFF2-40B4-BE49-F238E27FC236}">
                <a16:creationId xmlns:a16="http://schemas.microsoft.com/office/drawing/2014/main" id="{7123D55F-E029-2201-7E4E-3A3D9057B212}"/>
              </a:ext>
            </a:extLst>
          </p:cNvPr>
          <p:cNvSpPr>
            <a:spLocks noGrp="1"/>
          </p:cNvSpPr>
          <p:nvPr>
            <p:ph idx="1"/>
          </p:nvPr>
        </p:nvSpPr>
        <p:spPr/>
        <p:txBody>
          <a:bodyPr>
            <a:normAutofit/>
          </a:bodyPr>
          <a:lstStyle/>
          <a:p>
            <a:pPr algn="l"/>
            <a:r>
              <a:rPr lang="en-US" sz="1600" i="0" dirty="0">
                <a:solidFill>
                  <a:schemeClr val="tx1">
                    <a:lumMod val="95000"/>
                    <a:lumOff val="5000"/>
                  </a:schemeClr>
                </a:solidFill>
                <a:effectLst/>
                <a:latin typeface="Imprint MT Shadow" panose="04020605060303030202" pitchFamily="82" charset="0"/>
              </a:rPr>
              <a:t>Today is the age of technology and innovation; you can find technology in every step you take. Whether you’re greeted in the morning by notifications on your phone or the school you go to. Technology is in every area of our lives, from the e-Books in the library to the </a:t>
            </a:r>
            <a:r>
              <a:rPr lang="en-US" sz="1600" dirty="0">
                <a:solidFill>
                  <a:schemeClr val="tx1">
                    <a:lumMod val="95000"/>
                    <a:lumOff val="5000"/>
                  </a:schemeClr>
                </a:solidFill>
                <a:latin typeface="Imprint MT Shadow" panose="04020605060303030202" pitchFamily="82" charset="0"/>
              </a:rPr>
              <a:t>online examination</a:t>
            </a:r>
            <a:r>
              <a:rPr lang="en-US" sz="1600" i="0" dirty="0">
                <a:solidFill>
                  <a:schemeClr val="tx1">
                    <a:lumMod val="95000"/>
                    <a:lumOff val="5000"/>
                  </a:schemeClr>
                </a:solidFill>
                <a:effectLst/>
                <a:latin typeface="Imprint MT Shadow" panose="04020605060303030202" pitchFamily="82" charset="0"/>
              </a:rPr>
              <a:t> system used.</a:t>
            </a:r>
          </a:p>
          <a:p>
            <a:pPr algn="l"/>
            <a:r>
              <a:rPr lang="en-US" sz="1600" i="0" dirty="0">
                <a:solidFill>
                  <a:schemeClr val="tx1">
                    <a:lumMod val="95000"/>
                    <a:lumOff val="5000"/>
                  </a:schemeClr>
                </a:solidFill>
                <a:effectLst/>
                <a:latin typeface="Imprint MT Shadow" panose="04020605060303030202" pitchFamily="82" charset="0"/>
              </a:rPr>
              <a:t>As time passes, new machines can continue to transition into different sectors and industries. Among these is the educational system that has begun to increase in popularity. </a:t>
            </a:r>
          </a:p>
          <a:p>
            <a:pPr algn="l"/>
            <a:r>
              <a:rPr lang="en-US" sz="1600" dirty="0">
                <a:solidFill>
                  <a:schemeClr val="tx1">
                    <a:lumMod val="95000"/>
                    <a:lumOff val="5000"/>
                  </a:schemeClr>
                </a:solidFill>
                <a:latin typeface="Imprint MT Shadow" panose="04020605060303030202" pitchFamily="82" charset="0"/>
              </a:rPr>
              <a:t>Online learning</a:t>
            </a:r>
            <a:r>
              <a:rPr lang="en-US" sz="1600" i="0" dirty="0">
                <a:solidFill>
                  <a:schemeClr val="tx1">
                    <a:lumMod val="95000"/>
                    <a:lumOff val="5000"/>
                  </a:schemeClr>
                </a:solidFill>
                <a:effectLst/>
                <a:latin typeface="Imprint MT Shadow" panose="04020605060303030202" pitchFamily="82" charset="0"/>
              </a:rPr>
              <a:t> and testing may not be ideal and is the topic of many heated debates. However, one thing is for sure, the option is there, and it might be the only option available.</a:t>
            </a:r>
          </a:p>
          <a:p>
            <a:pPr algn="l"/>
            <a:r>
              <a:rPr lang="en-US" sz="1600" dirty="0">
                <a:solidFill>
                  <a:schemeClr val="tx1">
                    <a:lumMod val="95000"/>
                    <a:lumOff val="5000"/>
                  </a:schemeClr>
                </a:solidFill>
                <a:latin typeface="Imprint MT Shadow" panose="04020605060303030202" pitchFamily="82" charset="0"/>
              </a:rPr>
              <a:t>It </a:t>
            </a:r>
            <a:r>
              <a:rPr lang="en-US" sz="1800" b="0" i="0" dirty="0">
                <a:solidFill>
                  <a:schemeClr val="tx1">
                    <a:lumMod val="95000"/>
                    <a:lumOff val="5000"/>
                  </a:schemeClr>
                </a:solidFill>
                <a:effectLst/>
                <a:latin typeface="Imprint MT Shadow" panose="04020605060303030202" pitchFamily="82" charset="0"/>
              </a:rPr>
              <a:t>evaluates the test takers freely and </a:t>
            </a:r>
            <a:r>
              <a:rPr lang="en-US" sz="1800" dirty="0">
                <a:solidFill>
                  <a:schemeClr val="tx1">
                    <a:lumMod val="95000"/>
                    <a:lumOff val="5000"/>
                  </a:schemeClr>
                </a:solidFill>
                <a:latin typeface="Imprint MT Shadow" panose="04020605060303030202" pitchFamily="82" charset="0"/>
              </a:rPr>
              <a:t>cost-effectively</a:t>
            </a:r>
            <a:r>
              <a:rPr lang="en-US" sz="1800" b="0" i="0" dirty="0">
                <a:solidFill>
                  <a:schemeClr val="tx1">
                    <a:lumMod val="95000"/>
                    <a:lumOff val="5000"/>
                  </a:schemeClr>
                </a:solidFill>
                <a:effectLst/>
                <a:latin typeface="Imprint MT Shadow" panose="04020605060303030202" pitchFamily="82" charset="0"/>
              </a:rPr>
              <a:t> through </a:t>
            </a:r>
            <a:r>
              <a:rPr lang="en-US" sz="1800" dirty="0">
                <a:solidFill>
                  <a:schemeClr val="tx1">
                    <a:lumMod val="95000"/>
                    <a:lumOff val="5000"/>
                  </a:schemeClr>
                </a:solidFill>
                <a:latin typeface="Imprint MT Shadow" panose="04020605060303030202" pitchFamily="82" charset="0"/>
              </a:rPr>
              <a:t>computer-based tests</a:t>
            </a:r>
            <a:r>
              <a:rPr lang="en-US" sz="1800" i="0" dirty="0">
                <a:solidFill>
                  <a:schemeClr val="tx1">
                    <a:lumMod val="95000"/>
                    <a:lumOff val="5000"/>
                  </a:schemeClr>
                </a:solidFill>
                <a:effectLst/>
                <a:latin typeface="Imprint MT Shadow" panose="04020605060303030202" pitchFamily="82" charset="0"/>
              </a:rPr>
              <a:t>.</a:t>
            </a:r>
          </a:p>
          <a:p>
            <a:pPr algn="l"/>
            <a:r>
              <a:rPr lang="en-IN" sz="1800" i="0" u="none" strike="noStrike" dirty="0">
                <a:solidFill>
                  <a:schemeClr val="tx1">
                    <a:lumMod val="95000"/>
                    <a:lumOff val="5000"/>
                  </a:schemeClr>
                </a:solidFill>
                <a:effectLst/>
                <a:latin typeface="Imprint MT Shadow" panose="04020605060303030202" pitchFamily="82" charset="0"/>
              </a:rPr>
              <a:t>It will be more </a:t>
            </a:r>
            <a:r>
              <a:rPr lang="en-IN" sz="1800" dirty="0">
                <a:solidFill>
                  <a:schemeClr val="tx1">
                    <a:lumMod val="95000"/>
                    <a:lumOff val="5000"/>
                  </a:schemeClr>
                </a:solidFill>
                <a:latin typeface="Imprint MT Shadow" panose="04020605060303030202" pitchFamily="82" charset="0"/>
              </a:rPr>
              <a:t>effective system in future as the test can be c</a:t>
            </a:r>
            <a:r>
              <a:rPr lang="en-IN" sz="1800" i="0" u="none" strike="noStrike" dirty="0">
                <a:solidFill>
                  <a:schemeClr val="tx1">
                    <a:lumMod val="95000"/>
                    <a:lumOff val="5000"/>
                  </a:schemeClr>
                </a:solidFill>
                <a:effectLst/>
                <a:latin typeface="Imprint MT Shadow" panose="04020605060303030202" pitchFamily="82" charset="0"/>
              </a:rPr>
              <a:t>onducted effortless</a:t>
            </a:r>
            <a:r>
              <a:rPr lang="en-IN" sz="1800" u="none" strike="noStrike" dirty="0">
                <a:solidFill>
                  <a:schemeClr val="tx1">
                    <a:lumMod val="95000"/>
                    <a:lumOff val="5000"/>
                  </a:schemeClr>
                </a:solidFill>
                <a:latin typeface="Imprint MT Shadow" panose="04020605060303030202" pitchFamily="82" charset="0"/>
              </a:rPr>
              <a:t> , it</a:t>
            </a:r>
            <a:r>
              <a:rPr lang="en-US" sz="1800" i="0" u="none" strike="noStrike" dirty="0">
                <a:solidFill>
                  <a:schemeClr val="tx1">
                    <a:lumMod val="95000"/>
                    <a:lumOff val="5000"/>
                  </a:schemeClr>
                </a:solidFill>
                <a:effectLst/>
                <a:latin typeface="Imprint MT Shadow" panose="04020605060303030202" pitchFamily="82" charset="0"/>
              </a:rPr>
              <a:t> reduces exam anxiety Amongst test takers</a:t>
            </a:r>
            <a:r>
              <a:rPr lang="en-IN" sz="1800" u="none" strike="noStrike" dirty="0">
                <a:solidFill>
                  <a:schemeClr val="tx1">
                    <a:lumMod val="95000"/>
                    <a:lumOff val="5000"/>
                  </a:schemeClr>
                </a:solidFill>
                <a:latin typeface="Imprint MT Shadow" panose="04020605060303030202" pitchFamily="82" charset="0"/>
              </a:rPr>
              <a:t>,</a:t>
            </a:r>
            <a:r>
              <a:rPr lang="en-US" sz="1800" i="0" u="none" strike="noStrike" dirty="0">
                <a:solidFill>
                  <a:schemeClr val="tx1">
                    <a:lumMod val="95000"/>
                    <a:lumOff val="5000"/>
                  </a:schemeClr>
                </a:solidFill>
                <a:effectLst/>
                <a:latin typeface="Imprint MT Shadow" panose="04020605060303030202" pitchFamily="82" charset="0"/>
              </a:rPr>
              <a:t> Promote social interaction between the test taker and experts</a:t>
            </a:r>
            <a:r>
              <a:rPr lang="en-IN" sz="1800" u="none" strike="noStrike" dirty="0">
                <a:solidFill>
                  <a:schemeClr val="tx1">
                    <a:lumMod val="95000"/>
                    <a:lumOff val="5000"/>
                  </a:schemeClr>
                </a:solidFill>
                <a:latin typeface="Imprint MT Shadow" panose="04020605060303030202" pitchFamily="82" charset="0"/>
              </a:rPr>
              <a:t>,</a:t>
            </a:r>
            <a:r>
              <a:rPr lang="en-IN" sz="1800" i="0" u="none" strike="noStrike" dirty="0">
                <a:solidFill>
                  <a:schemeClr val="tx1">
                    <a:lumMod val="95000"/>
                    <a:lumOff val="5000"/>
                  </a:schemeClr>
                </a:solidFill>
                <a:effectLst/>
                <a:latin typeface="Imprint MT Shadow" panose="04020605060303030202" pitchFamily="82" charset="0"/>
              </a:rPr>
              <a:t> Prevents cheatings</a:t>
            </a:r>
            <a:r>
              <a:rPr lang="en-IN" sz="1800" u="none" strike="noStrike" dirty="0">
                <a:solidFill>
                  <a:schemeClr val="tx1">
                    <a:lumMod val="95000"/>
                    <a:lumOff val="5000"/>
                  </a:schemeClr>
                </a:solidFill>
                <a:latin typeface="Imprint MT Shadow" panose="04020605060303030202" pitchFamily="82" charset="0"/>
              </a:rPr>
              <a:t>,</a:t>
            </a:r>
            <a:r>
              <a:rPr lang="en-IN" sz="1800" i="0" u="none" strike="noStrike" dirty="0">
                <a:solidFill>
                  <a:schemeClr val="tx1">
                    <a:lumMod val="95000"/>
                    <a:lumOff val="5000"/>
                  </a:schemeClr>
                </a:solidFill>
                <a:effectLst/>
                <a:latin typeface="Imprint MT Shadow" panose="04020605060303030202" pitchFamily="82" charset="0"/>
              </a:rPr>
              <a:t> Safe and secure data</a:t>
            </a:r>
            <a:r>
              <a:rPr lang="en-IN" sz="1800" u="none" strike="noStrike" dirty="0">
                <a:solidFill>
                  <a:schemeClr val="tx1">
                    <a:lumMod val="95000"/>
                    <a:lumOff val="5000"/>
                  </a:schemeClr>
                </a:solidFill>
                <a:latin typeface="Imprint MT Shadow" panose="04020605060303030202" pitchFamily="82" charset="0"/>
              </a:rPr>
              <a:t>,</a:t>
            </a:r>
            <a:r>
              <a:rPr lang="en-IN" sz="1800" i="0" u="none" strike="noStrike" dirty="0">
                <a:solidFill>
                  <a:schemeClr val="tx1">
                    <a:lumMod val="95000"/>
                    <a:lumOff val="5000"/>
                  </a:schemeClr>
                </a:solidFill>
                <a:effectLst/>
                <a:latin typeface="Imprint MT Shadow" panose="04020605060303030202" pitchFamily="82" charset="0"/>
              </a:rPr>
              <a:t> Reduce administrative burden</a:t>
            </a:r>
            <a:endParaRPr lang="en-US" sz="1800" i="0" dirty="0">
              <a:solidFill>
                <a:schemeClr val="tx1">
                  <a:lumMod val="95000"/>
                  <a:lumOff val="5000"/>
                </a:schemeClr>
              </a:solidFill>
              <a:effectLst/>
              <a:latin typeface="Imprint MT Shadow" panose="04020605060303030202" pitchFamily="82" charset="0"/>
            </a:endParaRPr>
          </a:p>
          <a:p>
            <a:pPr marL="0" indent="0" algn="l">
              <a:buNone/>
            </a:pPr>
            <a:endParaRPr lang="en-US" sz="1800" i="0" dirty="0">
              <a:solidFill>
                <a:schemeClr val="tx1">
                  <a:lumMod val="95000"/>
                  <a:lumOff val="5000"/>
                </a:schemeClr>
              </a:solidFill>
              <a:effectLst/>
              <a:latin typeface="Imprint MT Shadow" panose="04020605060303030202" pitchFamily="82" charset="0"/>
            </a:endParaRPr>
          </a:p>
          <a:p>
            <a:pPr algn="l"/>
            <a:endParaRPr lang="en-IN" sz="1800" dirty="0">
              <a:solidFill>
                <a:schemeClr val="tx1">
                  <a:lumMod val="95000"/>
                  <a:lumOff val="5000"/>
                </a:schemeClr>
              </a:solidFill>
              <a:latin typeface="Imprint MT Shadow" panose="04020605060303030202" pitchFamily="82" charset="0"/>
            </a:endParaRPr>
          </a:p>
        </p:txBody>
      </p:sp>
      <p:sp>
        <p:nvSpPr>
          <p:cNvPr id="5" name="Slide Number Placeholder 4">
            <a:extLst>
              <a:ext uri="{FF2B5EF4-FFF2-40B4-BE49-F238E27FC236}">
                <a16:creationId xmlns:a16="http://schemas.microsoft.com/office/drawing/2014/main" id="{43BD02A5-1C18-B60C-C919-41AD06BF6FB0}"/>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6" name="Picture 5">
            <a:extLst>
              <a:ext uri="{FF2B5EF4-FFF2-40B4-BE49-F238E27FC236}">
                <a16:creationId xmlns:a16="http://schemas.microsoft.com/office/drawing/2014/main" id="{38DAC93D-9965-BB52-9A77-B9A407D60C82}"/>
              </a:ext>
            </a:extLst>
          </p:cNvPr>
          <p:cNvPicPr>
            <a:picLocks noChangeAspect="1"/>
          </p:cNvPicPr>
          <p:nvPr/>
        </p:nvPicPr>
        <p:blipFill>
          <a:blip r:embed="rId2"/>
          <a:stretch>
            <a:fillRect/>
          </a:stretch>
        </p:blipFill>
        <p:spPr>
          <a:xfrm>
            <a:off x="0" y="-20668"/>
            <a:ext cx="2108718" cy="393189"/>
          </a:xfrm>
          <a:prstGeom prst="rect">
            <a:avLst/>
          </a:prstGeom>
        </p:spPr>
      </p:pic>
      <p:pic>
        <p:nvPicPr>
          <p:cNvPr id="7" name="Picture 6">
            <a:extLst>
              <a:ext uri="{FF2B5EF4-FFF2-40B4-BE49-F238E27FC236}">
                <a16:creationId xmlns:a16="http://schemas.microsoft.com/office/drawing/2014/main" id="{1614B22C-9372-7660-B4FE-CDC9ADC95A3C}"/>
              </a:ext>
            </a:extLst>
          </p:cNvPr>
          <p:cNvPicPr>
            <a:picLocks noChangeAspect="1"/>
          </p:cNvPicPr>
          <p:nvPr/>
        </p:nvPicPr>
        <p:blipFill>
          <a:blip r:embed="rId3"/>
          <a:stretch>
            <a:fillRect/>
          </a:stretch>
        </p:blipFill>
        <p:spPr>
          <a:xfrm>
            <a:off x="10655559" y="-39329"/>
            <a:ext cx="1536441" cy="961053"/>
          </a:xfrm>
          <a:prstGeom prst="rect">
            <a:avLst/>
          </a:prstGeom>
        </p:spPr>
      </p:pic>
    </p:spTree>
    <p:extLst>
      <p:ext uri="{BB962C8B-B14F-4D97-AF65-F5344CB8AC3E}">
        <p14:creationId xmlns:p14="http://schemas.microsoft.com/office/powerpoint/2010/main" val="70629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094D-52D4-EB74-4D3D-4A6F9602F7EE}"/>
              </a:ext>
            </a:extLst>
          </p:cNvPr>
          <p:cNvSpPr>
            <a:spLocks noGrp="1"/>
          </p:cNvSpPr>
          <p:nvPr>
            <p:ph type="title"/>
          </p:nvPr>
        </p:nvSpPr>
        <p:spPr>
          <a:xfrm>
            <a:off x="1262432" y="2692400"/>
            <a:ext cx="3868367" cy="2197100"/>
          </a:xfrm>
        </p:spPr>
        <p:txBody>
          <a:bodyPr>
            <a:normAutofit fontScale="90000"/>
          </a:bodyPr>
          <a:lstStyle/>
          <a:p>
            <a:pPr algn="l">
              <a:lnSpc>
                <a:spcPct val="100000"/>
              </a:lnSpc>
            </a:pPr>
            <a:br>
              <a:rPr lang="en-IN" sz="2400" b="1" dirty="0">
                <a:solidFill>
                  <a:schemeClr val="tx1"/>
                </a:solidFill>
                <a:latin typeface="Bahnschrift Condensed" panose="020B0502040204020203" pitchFamily="34" charset="0"/>
                <a:sym typeface="Wingdings" panose="05000000000000000000" pitchFamily="2" charset="2"/>
              </a:rPr>
            </a:br>
            <a:r>
              <a:rPr lang="en-IN" sz="2400" b="1" dirty="0">
                <a:solidFill>
                  <a:schemeClr val="tx1"/>
                </a:solidFill>
                <a:latin typeface="Bahnschrift Condensed" panose="020B0502040204020203" pitchFamily="34" charset="0"/>
                <a:sym typeface="Wingdings" panose="05000000000000000000" pitchFamily="2" charset="2"/>
              </a:rPr>
              <a:t></a:t>
            </a:r>
            <a:r>
              <a:rPr lang="en-IN" sz="2400" b="1" dirty="0">
                <a:solidFill>
                  <a:srgbClr val="40844E"/>
                </a:solidFill>
                <a:latin typeface="Bahnschrift Condensed" panose="020B0502040204020203" pitchFamily="34" charset="0"/>
                <a:sym typeface="Wingdings" panose="05000000000000000000" pitchFamily="2" charset="2"/>
              </a:rPr>
              <a:t>  </a:t>
            </a:r>
            <a:r>
              <a:rPr lang="en-IN" sz="2400" b="1" i="0" dirty="0">
                <a:solidFill>
                  <a:srgbClr val="40844E"/>
                </a:solidFill>
                <a:effectLst/>
                <a:latin typeface="Bahnschrift Condensed" panose="020B0502040204020203" pitchFamily="34" charset="0"/>
              </a:rPr>
              <a:t>Engage your audience.</a:t>
            </a:r>
            <a:br>
              <a:rPr lang="en-IN" sz="2400" b="1" i="0" dirty="0">
                <a:solidFill>
                  <a:srgbClr val="40844E"/>
                </a:solidFill>
                <a:effectLst/>
                <a:latin typeface="Bahnschrift Condensed" panose="020B0502040204020203" pitchFamily="34" charset="0"/>
              </a:rPr>
            </a:br>
            <a:r>
              <a:rPr lang="en-IN" sz="2400" b="1" i="0" dirty="0">
                <a:solidFill>
                  <a:schemeClr val="tx1"/>
                </a:solidFill>
                <a:effectLst/>
                <a:latin typeface="Bahnschrift Condensed" panose="020B0502040204020203" pitchFamily="34" charset="0"/>
                <a:sym typeface="Wingdings" panose="05000000000000000000" pitchFamily="2" charset="2"/>
              </a:rPr>
              <a:t></a:t>
            </a:r>
            <a:r>
              <a:rPr lang="en-IN" sz="2400" b="1" i="0" dirty="0">
                <a:solidFill>
                  <a:schemeClr val="accent1">
                    <a:lumMod val="75000"/>
                  </a:schemeClr>
                </a:solidFill>
                <a:effectLst/>
                <a:latin typeface="Bahnschrift Condensed" panose="020B0502040204020203" pitchFamily="34" charset="0"/>
                <a:sym typeface="Wingdings" panose="05000000000000000000" pitchFamily="2" charset="2"/>
              </a:rPr>
              <a:t>  </a:t>
            </a:r>
            <a:r>
              <a:rPr lang="en-US" sz="2400" b="1" dirty="0">
                <a:solidFill>
                  <a:schemeClr val="accent1">
                    <a:lumMod val="75000"/>
                  </a:schemeClr>
                </a:solidFill>
                <a:latin typeface="Bahnschrift Condensed" panose="020B0502040204020203" pitchFamily="34" charset="0"/>
              </a:rPr>
              <a:t>A </a:t>
            </a:r>
            <a:r>
              <a:rPr lang="en-US" sz="2400" b="1" i="0" dirty="0">
                <a:solidFill>
                  <a:schemeClr val="accent1">
                    <a:lumMod val="75000"/>
                  </a:schemeClr>
                </a:solidFill>
                <a:effectLst/>
                <a:latin typeface="Bahnschrift Condensed" panose="020B0502040204020203" pitchFamily="34" charset="0"/>
              </a:rPr>
              <a:t>large number of participants.</a:t>
            </a:r>
            <a:br>
              <a:rPr lang="en-US" sz="2400" b="0" i="0" dirty="0">
                <a:solidFill>
                  <a:srgbClr val="575153"/>
                </a:solidFill>
                <a:effectLst/>
                <a:latin typeface="Bahnschrift Condensed" panose="020B0502040204020203" pitchFamily="34" charset="0"/>
              </a:rPr>
            </a:br>
            <a:r>
              <a:rPr lang="en-US" sz="2400" b="0" i="0" dirty="0">
                <a:solidFill>
                  <a:schemeClr val="tx1"/>
                </a:solidFill>
                <a:effectLst/>
                <a:latin typeface="Bahnschrift Condensed" panose="020B0502040204020203" pitchFamily="34" charset="0"/>
                <a:sym typeface="Wingdings" panose="05000000000000000000" pitchFamily="2" charset="2"/>
              </a:rPr>
              <a:t></a:t>
            </a:r>
            <a:r>
              <a:rPr lang="en-US" sz="2400" b="0" i="0" dirty="0">
                <a:solidFill>
                  <a:srgbClr val="575153"/>
                </a:solidFill>
                <a:effectLst/>
                <a:latin typeface="Bahnschrift Condensed" panose="020B0502040204020203" pitchFamily="34" charset="0"/>
                <a:sym typeface="Wingdings" panose="05000000000000000000" pitchFamily="2" charset="2"/>
              </a:rPr>
              <a:t>  </a:t>
            </a:r>
            <a:r>
              <a:rPr lang="en-IN" sz="2400" b="1" dirty="0">
                <a:solidFill>
                  <a:srgbClr val="40844E"/>
                </a:solidFill>
                <a:latin typeface="Bahnschrift Condensed" panose="020B0502040204020203" pitchFamily="34" charset="0"/>
              </a:rPr>
              <a:t>R</a:t>
            </a:r>
            <a:r>
              <a:rPr lang="en-IN" sz="2400" b="1" i="0" dirty="0">
                <a:solidFill>
                  <a:srgbClr val="40844E"/>
                </a:solidFill>
                <a:effectLst/>
                <a:latin typeface="Bahnschrift Condensed" panose="020B0502040204020203" pitchFamily="34" charset="0"/>
              </a:rPr>
              <a:t>andomizing questions.</a:t>
            </a:r>
            <a:br>
              <a:rPr lang="en-IN" sz="2400" b="1" i="0" dirty="0">
                <a:solidFill>
                  <a:srgbClr val="40844E"/>
                </a:solidFill>
                <a:effectLst/>
                <a:latin typeface="Bahnschrift Condensed" panose="020B0502040204020203" pitchFamily="34" charset="0"/>
              </a:rPr>
            </a:br>
            <a:r>
              <a:rPr lang="en-IN" sz="2400" b="1" i="0" dirty="0">
                <a:solidFill>
                  <a:schemeClr val="tx1"/>
                </a:solidFill>
                <a:effectLst/>
                <a:latin typeface="Bahnschrift Condensed" panose="020B0502040204020203" pitchFamily="34" charset="0"/>
                <a:sym typeface="Wingdings" panose="05000000000000000000" pitchFamily="2" charset="2"/>
              </a:rPr>
              <a:t></a:t>
            </a:r>
            <a:r>
              <a:rPr lang="en-IN" sz="2400" b="1" i="0" dirty="0">
                <a:solidFill>
                  <a:srgbClr val="40844E"/>
                </a:solidFill>
                <a:effectLst/>
                <a:latin typeface="Bahnschrift Condensed" panose="020B0502040204020203" pitchFamily="34" charset="0"/>
                <a:sym typeface="Wingdings" panose="05000000000000000000" pitchFamily="2" charset="2"/>
              </a:rPr>
              <a:t>  </a:t>
            </a:r>
            <a:r>
              <a:rPr lang="en-US" sz="2400" b="1" i="0" dirty="0">
                <a:solidFill>
                  <a:schemeClr val="accent1">
                    <a:lumMod val="75000"/>
                  </a:schemeClr>
                </a:solidFill>
                <a:effectLst/>
                <a:latin typeface="Bahnschrift Condensed" panose="020B0502040204020203" pitchFamily="34" charset="0"/>
              </a:rPr>
              <a:t>Quiz results/ gain insight in      </a:t>
            </a:r>
            <a:br>
              <a:rPr lang="en-US" sz="2400" b="1" i="0" dirty="0">
                <a:solidFill>
                  <a:schemeClr val="accent1">
                    <a:lumMod val="75000"/>
                  </a:schemeClr>
                </a:solidFill>
                <a:effectLst/>
                <a:latin typeface="Bahnschrift Condensed" panose="020B0502040204020203" pitchFamily="34" charset="0"/>
              </a:rPr>
            </a:br>
            <a:r>
              <a:rPr lang="en-US" sz="2400" b="1" i="0" dirty="0">
                <a:solidFill>
                  <a:schemeClr val="accent1">
                    <a:lumMod val="75000"/>
                  </a:schemeClr>
                </a:solidFill>
                <a:effectLst/>
                <a:latin typeface="Bahnschrift Condensed" panose="020B0502040204020203" pitchFamily="34" charset="0"/>
              </a:rPr>
              <a:t>       audience.</a:t>
            </a:r>
            <a:br>
              <a:rPr lang="en-US" sz="2400" b="1" i="0" dirty="0">
                <a:solidFill>
                  <a:schemeClr val="accent1">
                    <a:lumMod val="75000"/>
                  </a:schemeClr>
                </a:solidFill>
                <a:effectLst/>
                <a:latin typeface="Bahnschrift Condensed" panose="020B0502040204020203" pitchFamily="34" charset="0"/>
              </a:rPr>
            </a:br>
            <a:r>
              <a:rPr lang="en-US" sz="2400" b="1" dirty="0">
                <a:solidFill>
                  <a:schemeClr val="tx1"/>
                </a:solidFill>
                <a:latin typeface="Bahnschrift Condensed" panose="020B0502040204020203" pitchFamily="34" charset="0"/>
                <a:sym typeface="Wingdings" panose="05000000000000000000" pitchFamily="2" charset="2"/>
              </a:rPr>
              <a:t></a:t>
            </a:r>
            <a:r>
              <a:rPr lang="en-US" sz="2400" b="1" dirty="0">
                <a:solidFill>
                  <a:schemeClr val="accent1">
                    <a:lumMod val="75000"/>
                  </a:schemeClr>
                </a:solidFill>
                <a:latin typeface="Bahnschrift Condensed" panose="020B0502040204020203" pitchFamily="34" charset="0"/>
                <a:sym typeface="Wingdings" panose="05000000000000000000" pitchFamily="2" charset="2"/>
              </a:rPr>
              <a:t>  </a:t>
            </a:r>
            <a:r>
              <a:rPr lang="en-IN" sz="2400" b="1" i="0" dirty="0">
                <a:solidFill>
                  <a:srgbClr val="40844E"/>
                </a:solidFill>
                <a:effectLst/>
                <a:latin typeface="Bahnschrift Condensed" panose="020B0502040204020203" pitchFamily="34" charset="0"/>
              </a:rPr>
              <a:t>No instructor needed</a:t>
            </a:r>
            <a:br>
              <a:rPr lang="en-IN" sz="2400" b="1" i="0" dirty="0">
                <a:solidFill>
                  <a:srgbClr val="40844E"/>
                </a:solidFill>
                <a:effectLst/>
                <a:latin typeface="Bahnschrift Condensed" panose="020B0502040204020203" pitchFamily="34" charset="0"/>
              </a:rPr>
            </a:br>
            <a:r>
              <a:rPr lang="en-IN" sz="2400" b="1" i="0" dirty="0">
                <a:solidFill>
                  <a:srgbClr val="40844E"/>
                </a:solidFill>
                <a:effectLst/>
                <a:latin typeface="Bahnschrift Condensed" panose="020B0502040204020203" pitchFamily="34" charset="0"/>
                <a:sym typeface="Wingdings" panose="05000000000000000000" pitchFamily="2" charset="2"/>
              </a:rPr>
              <a:t> </a:t>
            </a:r>
            <a:r>
              <a:rPr lang="en-IN" sz="2400" b="1" i="0" dirty="0">
                <a:solidFill>
                  <a:schemeClr val="bg2">
                    <a:lumMod val="50000"/>
                  </a:schemeClr>
                </a:solidFill>
                <a:effectLst/>
                <a:latin typeface="Bahnschrift Condensed" panose="020B0502040204020203" pitchFamily="34" charset="0"/>
                <a:sym typeface="Wingdings" panose="05000000000000000000" pitchFamily="2" charset="2"/>
              </a:rPr>
              <a:t>Saves time and administration            </a:t>
            </a:r>
            <a:br>
              <a:rPr lang="en-IN" sz="2400" b="1" i="0" dirty="0">
                <a:solidFill>
                  <a:schemeClr val="bg2">
                    <a:lumMod val="50000"/>
                  </a:schemeClr>
                </a:solidFill>
                <a:effectLst/>
                <a:latin typeface="Bahnschrift Condensed" panose="020B0502040204020203" pitchFamily="34" charset="0"/>
                <a:sym typeface="Wingdings" panose="05000000000000000000" pitchFamily="2" charset="2"/>
              </a:rPr>
            </a:br>
            <a:r>
              <a:rPr lang="en-IN" sz="2400" b="1" i="0" dirty="0">
                <a:solidFill>
                  <a:schemeClr val="bg2">
                    <a:lumMod val="50000"/>
                  </a:schemeClr>
                </a:solidFill>
                <a:effectLst/>
                <a:latin typeface="Bahnschrift Condensed" panose="020B0502040204020203" pitchFamily="34" charset="0"/>
                <a:sym typeface="Wingdings" panose="05000000000000000000" pitchFamily="2" charset="2"/>
              </a:rPr>
              <a:t>      pressure</a:t>
            </a:r>
            <a:br>
              <a:rPr lang="en-IN" sz="1050" b="1" i="0" dirty="0">
                <a:solidFill>
                  <a:srgbClr val="40844E"/>
                </a:solidFill>
                <a:effectLst/>
                <a:latin typeface="Roboto" panose="02000000000000000000" pitchFamily="2" charset="0"/>
              </a:rPr>
            </a:br>
            <a:br>
              <a:rPr lang="en-US" sz="2400" b="1" i="0" dirty="0">
                <a:solidFill>
                  <a:schemeClr val="accent1">
                    <a:lumMod val="75000"/>
                  </a:schemeClr>
                </a:solidFill>
                <a:effectLst/>
                <a:latin typeface="Old English Text MT" panose="03040902040508030806" pitchFamily="66" charset="0"/>
              </a:rPr>
            </a:br>
            <a:br>
              <a:rPr lang="en-IN" sz="1000" b="1" dirty="0">
                <a:solidFill>
                  <a:srgbClr val="40844E"/>
                </a:solidFill>
                <a:latin typeface="Roboto" panose="02000000000000000000" pitchFamily="2" charset="0"/>
              </a:rPr>
            </a:br>
            <a:endParaRPr lang="en-IN" sz="2000" dirty="0">
              <a:latin typeface="Old English Text MT" panose="03040902040508030806" pitchFamily="66" charset="0"/>
            </a:endParaRPr>
          </a:p>
        </p:txBody>
      </p:sp>
      <p:sp>
        <p:nvSpPr>
          <p:cNvPr id="3" name="Content Placeholder 2">
            <a:extLst>
              <a:ext uri="{FF2B5EF4-FFF2-40B4-BE49-F238E27FC236}">
                <a16:creationId xmlns:a16="http://schemas.microsoft.com/office/drawing/2014/main" id="{BCF10E60-D44E-170B-FF91-36694982D170}"/>
              </a:ext>
            </a:extLst>
          </p:cNvPr>
          <p:cNvSpPr>
            <a:spLocks noGrp="1"/>
          </p:cNvSpPr>
          <p:nvPr>
            <p:ph idx="1"/>
          </p:nvPr>
        </p:nvSpPr>
        <p:spPr>
          <a:xfrm>
            <a:off x="7151914" y="1968760"/>
            <a:ext cx="4557281" cy="4329403"/>
          </a:xfrm>
        </p:spPr>
        <p:txBody>
          <a:bodyPr>
            <a:normAutofit/>
          </a:bodyPr>
          <a:lstStyle/>
          <a:p>
            <a:pPr marL="342900" indent="-342900">
              <a:lnSpc>
                <a:spcPct val="100000"/>
              </a:lnSpc>
              <a:buFont typeface="Wingdings" panose="05000000000000000000" pitchFamily="2" charset="2"/>
              <a:buChar char="à"/>
            </a:pPr>
            <a:r>
              <a:rPr lang="en-US" sz="2200" b="1" i="0" dirty="0">
                <a:solidFill>
                  <a:schemeClr val="tx1">
                    <a:lumMod val="65000"/>
                    <a:lumOff val="35000"/>
                  </a:schemeClr>
                </a:solidFill>
                <a:effectLst/>
                <a:latin typeface="Bahnschrift Condensed" panose="020B0502040204020203" pitchFamily="34" charset="0"/>
              </a:rPr>
              <a:t>The quiz might be testing a user’s logical    and interpretative skills rather than knowledge acquired.</a:t>
            </a:r>
          </a:p>
          <a:p>
            <a:pPr marL="342900" indent="-342900">
              <a:lnSpc>
                <a:spcPct val="100000"/>
              </a:lnSpc>
              <a:buFont typeface="Wingdings" panose="05000000000000000000" pitchFamily="2" charset="2"/>
              <a:buChar char="à"/>
            </a:pPr>
            <a:r>
              <a:rPr lang="en-US" sz="2200" b="1" i="0" dirty="0">
                <a:solidFill>
                  <a:srgbClr val="2F8953"/>
                </a:solidFill>
                <a:effectLst/>
                <a:latin typeface="Bahnschrift Condensed" panose="020B0502040204020203" pitchFamily="34" charset="0"/>
              </a:rPr>
              <a:t>Can restrict insights into how complete an understanding a learner has gained due to the element of chance </a:t>
            </a:r>
            <a:r>
              <a:rPr lang="en-IN" sz="2200" b="1" i="0" dirty="0">
                <a:solidFill>
                  <a:srgbClr val="2F8953"/>
                </a:solidFill>
                <a:effectLst/>
                <a:latin typeface="Bahnschrift Condensed" panose="020B0502040204020203" pitchFamily="34" charset="0"/>
              </a:rPr>
              <a:t>involved.</a:t>
            </a:r>
          </a:p>
          <a:p>
            <a:pPr marL="342900" indent="-342900">
              <a:lnSpc>
                <a:spcPct val="100000"/>
              </a:lnSpc>
              <a:buFont typeface="Wingdings" panose="05000000000000000000" pitchFamily="2" charset="2"/>
              <a:buChar char="à"/>
            </a:pPr>
            <a:r>
              <a:rPr lang="en-US" sz="2200" b="1" i="0" dirty="0">
                <a:solidFill>
                  <a:schemeClr val="tx1">
                    <a:lumMod val="65000"/>
                    <a:lumOff val="35000"/>
                  </a:schemeClr>
                </a:solidFill>
                <a:effectLst/>
                <a:latin typeface="Bahnschrift Condensed" panose="020B0502040204020203" pitchFamily="34" charset="0"/>
              </a:rPr>
              <a:t>Encourage guessing, and reward for correct guesses.</a:t>
            </a:r>
          </a:p>
          <a:p>
            <a:endParaRPr lang="en-US" sz="2200" b="0" i="0" dirty="0">
              <a:solidFill>
                <a:srgbClr val="444444"/>
              </a:solidFill>
              <a:effectLst/>
              <a:latin typeface="Bahnschrift Condensed" panose="020B0502040204020203" pitchFamily="34" charset="0"/>
            </a:endParaRPr>
          </a:p>
          <a:p>
            <a:endParaRPr lang="en-IN" dirty="0"/>
          </a:p>
        </p:txBody>
      </p:sp>
      <p:sp>
        <p:nvSpPr>
          <p:cNvPr id="4" name="TextBox 3">
            <a:extLst>
              <a:ext uri="{FF2B5EF4-FFF2-40B4-BE49-F238E27FC236}">
                <a16:creationId xmlns:a16="http://schemas.microsoft.com/office/drawing/2014/main" id="{4643BD69-7362-8F94-E3F3-072126F6932F}"/>
              </a:ext>
            </a:extLst>
          </p:cNvPr>
          <p:cNvSpPr txBox="1"/>
          <p:nvPr/>
        </p:nvSpPr>
        <p:spPr>
          <a:xfrm>
            <a:off x="862980" y="223935"/>
            <a:ext cx="3868367" cy="769441"/>
          </a:xfrm>
          <a:prstGeom prst="rect">
            <a:avLst/>
          </a:prstGeom>
          <a:noFill/>
        </p:spPr>
        <p:txBody>
          <a:bodyPr wrap="none" rtlCol="0">
            <a:spAutoFit/>
          </a:bodyPr>
          <a:lstStyle/>
          <a:p>
            <a:r>
              <a:rPr lang="en-IN" sz="4400" u="sng" dirty="0">
                <a:solidFill>
                  <a:schemeClr val="accent3"/>
                </a:solidFill>
                <a:latin typeface="Algerian" panose="04020705040A02060702" pitchFamily="82" charset="0"/>
              </a:rPr>
              <a:t>Advantages</a:t>
            </a:r>
          </a:p>
        </p:txBody>
      </p:sp>
      <p:sp>
        <p:nvSpPr>
          <p:cNvPr id="5" name="TextBox 4">
            <a:extLst>
              <a:ext uri="{FF2B5EF4-FFF2-40B4-BE49-F238E27FC236}">
                <a16:creationId xmlns:a16="http://schemas.microsoft.com/office/drawing/2014/main" id="{B9D429C6-D0F9-F489-B09F-418C79A4E33B}"/>
              </a:ext>
            </a:extLst>
          </p:cNvPr>
          <p:cNvSpPr txBox="1"/>
          <p:nvPr/>
        </p:nvSpPr>
        <p:spPr>
          <a:xfrm>
            <a:off x="6672910" y="175116"/>
            <a:ext cx="4753224" cy="769441"/>
          </a:xfrm>
          <a:prstGeom prst="rect">
            <a:avLst/>
          </a:prstGeom>
          <a:noFill/>
        </p:spPr>
        <p:txBody>
          <a:bodyPr wrap="none" rtlCol="0">
            <a:spAutoFit/>
          </a:bodyPr>
          <a:lstStyle/>
          <a:p>
            <a:r>
              <a:rPr lang="en-IN" sz="4400" u="sng" dirty="0">
                <a:solidFill>
                  <a:schemeClr val="accent3"/>
                </a:solidFill>
                <a:latin typeface="Algerian" panose="04020705040A02060702" pitchFamily="82" charset="0"/>
              </a:rPr>
              <a:t>Disadvantages</a:t>
            </a:r>
            <a:r>
              <a:rPr lang="en-IN" u="sng" dirty="0">
                <a:latin typeface="Algerian" panose="04020705040A02060702" pitchFamily="82" charset="0"/>
              </a:rPr>
              <a:t> </a:t>
            </a:r>
          </a:p>
        </p:txBody>
      </p:sp>
      <p:pic>
        <p:nvPicPr>
          <p:cNvPr id="7" name="Picture 6">
            <a:extLst>
              <a:ext uri="{FF2B5EF4-FFF2-40B4-BE49-F238E27FC236}">
                <a16:creationId xmlns:a16="http://schemas.microsoft.com/office/drawing/2014/main" id="{F3A94593-C06C-F727-5605-0F8D700BC432}"/>
              </a:ext>
            </a:extLst>
          </p:cNvPr>
          <p:cNvPicPr>
            <a:picLocks noChangeAspect="1"/>
          </p:cNvPicPr>
          <p:nvPr/>
        </p:nvPicPr>
        <p:blipFill>
          <a:blip r:embed="rId2"/>
          <a:stretch>
            <a:fillRect/>
          </a:stretch>
        </p:blipFill>
        <p:spPr>
          <a:xfrm>
            <a:off x="0" y="0"/>
            <a:ext cx="1943268" cy="342930"/>
          </a:xfrm>
          <a:prstGeom prst="rect">
            <a:avLst/>
          </a:prstGeom>
        </p:spPr>
      </p:pic>
      <p:pic>
        <p:nvPicPr>
          <p:cNvPr id="9" name="Picture 8">
            <a:extLst>
              <a:ext uri="{FF2B5EF4-FFF2-40B4-BE49-F238E27FC236}">
                <a16:creationId xmlns:a16="http://schemas.microsoft.com/office/drawing/2014/main" id="{36DB1BB6-2585-3581-00F7-380FB5F5D186}"/>
              </a:ext>
            </a:extLst>
          </p:cNvPr>
          <p:cNvPicPr>
            <a:picLocks noChangeAspect="1"/>
          </p:cNvPicPr>
          <p:nvPr/>
        </p:nvPicPr>
        <p:blipFill>
          <a:blip r:embed="rId3"/>
          <a:stretch>
            <a:fillRect/>
          </a:stretch>
        </p:blipFill>
        <p:spPr>
          <a:xfrm>
            <a:off x="11426134" y="3810"/>
            <a:ext cx="762066" cy="940747"/>
          </a:xfrm>
          <a:prstGeom prst="rect">
            <a:avLst/>
          </a:prstGeom>
        </p:spPr>
      </p:pic>
    </p:spTree>
    <p:extLst>
      <p:ext uri="{BB962C8B-B14F-4D97-AF65-F5344CB8AC3E}">
        <p14:creationId xmlns:p14="http://schemas.microsoft.com/office/powerpoint/2010/main" val="27019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6" y="3911205"/>
            <a:ext cx="6693408" cy="1108477"/>
          </a:xfrm>
        </p:spPr>
        <p:txBody>
          <a:bodyPr/>
          <a:lstStyle/>
          <a:p>
            <a:r>
              <a:rPr lang="en-US" sz="3600" u="sng" dirty="0">
                <a:latin typeface="Algerian" panose="04020705040A02060702" pitchFamily="82" charset="0"/>
              </a:rPr>
              <a:t>Interactive quiz</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p:txBody>
          <a:bodyPr/>
          <a:lstStyle/>
          <a:p>
            <a:r>
              <a:rPr lang="en-US" dirty="0"/>
              <a:t>Mirjam Nilsson​</a:t>
            </a:r>
          </a:p>
        </p:txBody>
      </p:sp>
      <p:pic>
        <p:nvPicPr>
          <p:cNvPr id="5" name="Picture 4">
            <a:extLst>
              <a:ext uri="{FF2B5EF4-FFF2-40B4-BE49-F238E27FC236}">
                <a16:creationId xmlns:a16="http://schemas.microsoft.com/office/drawing/2014/main" id="{A73E6372-1856-A6DD-2BF7-F44DA71F13C1}"/>
              </a:ext>
            </a:extLst>
          </p:cNvPr>
          <p:cNvPicPr>
            <a:picLocks noChangeAspect="1"/>
          </p:cNvPicPr>
          <p:nvPr/>
        </p:nvPicPr>
        <p:blipFill rotWithShape="1">
          <a:blip r:embed="rId2"/>
          <a:srcRect l="17785" t="11164" r="17567" b="15755"/>
          <a:stretch/>
        </p:blipFill>
        <p:spPr>
          <a:xfrm>
            <a:off x="4663751" y="1428330"/>
            <a:ext cx="3015489" cy="2556587"/>
          </a:xfrm>
          <a:prstGeom prst="rect">
            <a:avLst/>
          </a:prstGeom>
        </p:spPr>
      </p:pic>
      <p:pic>
        <p:nvPicPr>
          <p:cNvPr id="4" name="Picture 3">
            <a:extLst>
              <a:ext uri="{FF2B5EF4-FFF2-40B4-BE49-F238E27FC236}">
                <a16:creationId xmlns:a16="http://schemas.microsoft.com/office/drawing/2014/main" id="{A6E1319B-D5EF-283E-2176-9CC28936545A}"/>
              </a:ext>
            </a:extLst>
          </p:cNvPr>
          <p:cNvPicPr>
            <a:picLocks noChangeAspect="1"/>
          </p:cNvPicPr>
          <p:nvPr/>
        </p:nvPicPr>
        <p:blipFill>
          <a:blip r:embed="rId3"/>
          <a:stretch>
            <a:fillRect/>
          </a:stretch>
        </p:blipFill>
        <p:spPr>
          <a:xfrm>
            <a:off x="10825316" y="0"/>
            <a:ext cx="1366684" cy="961053"/>
          </a:xfrm>
          <a:prstGeom prst="rect">
            <a:avLst/>
          </a:prstGeom>
        </p:spPr>
      </p:pic>
      <p:pic>
        <p:nvPicPr>
          <p:cNvPr id="7" name="Picture 6">
            <a:extLst>
              <a:ext uri="{FF2B5EF4-FFF2-40B4-BE49-F238E27FC236}">
                <a16:creationId xmlns:a16="http://schemas.microsoft.com/office/drawing/2014/main" id="{EE38BB66-F63A-C872-A2C1-3ED5EA6CC22A}"/>
              </a:ext>
            </a:extLst>
          </p:cNvPr>
          <p:cNvPicPr>
            <a:picLocks noChangeAspect="1"/>
          </p:cNvPicPr>
          <p:nvPr/>
        </p:nvPicPr>
        <p:blipFill>
          <a:blip r:embed="rId4"/>
          <a:stretch>
            <a:fillRect/>
          </a:stretch>
        </p:blipFill>
        <p:spPr>
          <a:xfrm>
            <a:off x="0" y="-39329"/>
            <a:ext cx="2276669" cy="401765"/>
          </a:xfrm>
          <a:prstGeom prst="rect">
            <a:avLst/>
          </a:prstGeom>
        </p:spPr>
      </p:pic>
    </p:spTree>
    <p:extLst>
      <p:ext uri="{BB962C8B-B14F-4D97-AF65-F5344CB8AC3E}">
        <p14:creationId xmlns:p14="http://schemas.microsoft.com/office/powerpoint/2010/main" val="317718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EA42-A517-2C78-5B2C-DD95B07B5F22}"/>
              </a:ext>
            </a:extLst>
          </p:cNvPr>
          <p:cNvSpPr>
            <a:spLocks noGrp="1"/>
          </p:cNvSpPr>
          <p:nvPr>
            <p:ph type="title"/>
          </p:nvPr>
        </p:nvSpPr>
        <p:spPr>
          <a:xfrm>
            <a:off x="1748028" y="692579"/>
            <a:ext cx="8695944" cy="1325880"/>
          </a:xfrm>
        </p:spPr>
        <p:txBody>
          <a:bodyPr>
            <a:normAutofit/>
          </a:bodyPr>
          <a:lstStyle/>
          <a:p>
            <a:r>
              <a:rPr lang="en-IN" sz="6000" u="sng" dirty="0"/>
              <a:t>Conclusion</a:t>
            </a:r>
          </a:p>
        </p:txBody>
      </p:sp>
      <p:sp>
        <p:nvSpPr>
          <p:cNvPr id="3" name="Content Placeholder 2">
            <a:extLst>
              <a:ext uri="{FF2B5EF4-FFF2-40B4-BE49-F238E27FC236}">
                <a16:creationId xmlns:a16="http://schemas.microsoft.com/office/drawing/2014/main" id="{6EFCF835-8936-1155-0E3A-4AFEB090A23D}"/>
              </a:ext>
            </a:extLst>
          </p:cNvPr>
          <p:cNvSpPr>
            <a:spLocks noGrp="1"/>
          </p:cNvSpPr>
          <p:nvPr>
            <p:ph idx="1"/>
          </p:nvPr>
        </p:nvSpPr>
        <p:spPr>
          <a:xfrm>
            <a:off x="1625600" y="1775594"/>
            <a:ext cx="8818372" cy="3726887"/>
          </a:xfrm>
        </p:spPr>
        <p:txBody>
          <a:bodyPr>
            <a:normAutofit lnSpcReduction="10000"/>
          </a:bodyPr>
          <a:lstStyle/>
          <a:p>
            <a:pPr algn="l"/>
            <a:r>
              <a:rPr lang="en-US" dirty="0">
                <a:latin typeface="Imprint MT Shadow" panose="04020605060303030202" pitchFamily="82" charset="0"/>
              </a:rPr>
              <a:t>This project more focus on the problems who faced by the lecturers due to the manual system which are available now is not efficient. For instance, the losing of quiz paper, no pencil and no pen to do quiz on time. The lecturer cannot setup quiz for specific time and have to do quiz in class. Lecturer also need spend more time on grading. While, student also cannot take quiz from any location. This problems can be solved by Online Quiz System. In addition, this kind of system can be replaced the manual system in order to increase the efficiency of the quiz management.</a:t>
            </a:r>
          </a:p>
          <a:p>
            <a:pPr algn="l"/>
            <a:r>
              <a:rPr lang="en-US" dirty="0">
                <a:latin typeface="Imprint MT Shadow" panose="04020605060303030202" pitchFamily="82" charset="0"/>
              </a:rPr>
              <a:t>While working on this project we came across a wide variety of modules which are used in Tkinter python. We learnt and </a:t>
            </a:r>
            <a:r>
              <a:rPr lang="en-IN" dirty="0">
                <a:latin typeface="Imprint MT Shadow" panose="04020605060303030202" pitchFamily="82" charset="0"/>
              </a:rPr>
              <a:t>experienced how working in group functions like. We are glad that we got the opportunity to work on this project as we discovered a lot of things.</a:t>
            </a:r>
          </a:p>
        </p:txBody>
      </p:sp>
      <p:sp>
        <p:nvSpPr>
          <p:cNvPr id="5" name="Slide Number Placeholder 4">
            <a:extLst>
              <a:ext uri="{FF2B5EF4-FFF2-40B4-BE49-F238E27FC236}">
                <a16:creationId xmlns:a16="http://schemas.microsoft.com/office/drawing/2014/main" id="{F171310A-1F81-F969-0B40-A149A5C38D5D}"/>
              </a:ext>
            </a:extLst>
          </p:cNvPr>
          <p:cNvSpPr>
            <a:spLocks noGrp="1"/>
          </p:cNvSpPr>
          <p:nvPr>
            <p:ph type="sldNum" sz="quarter" idx="11"/>
          </p:nvPr>
        </p:nvSpPr>
        <p:spPr/>
        <p:txBody>
          <a:bodyPr/>
          <a:lstStyle/>
          <a:p>
            <a:fld id="{294A09A9-5501-47C1-A89A-A340965A2BE2}" type="slidenum">
              <a:rPr lang="en-US" smtClean="0"/>
              <a:pPr/>
              <a:t>20</a:t>
            </a:fld>
            <a:endParaRPr lang="en-US" dirty="0"/>
          </a:p>
        </p:txBody>
      </p:sp>
      <p:pic>
        <p:nvPicPr>
          <p:cNvPr id="6" name="Picture 5">
            <a:extLst>
              <a:ext uri="{FF2B5EF4-FFF2-40B4-BE49-F238E27FC236}">
                <a16:creationId xmlns:a16="http://schemas.microsoft.com/office/drawing/2014/main" id="{67F5FDD0-3A90-4DBD-5789-E6681DBC3524}"/>
              </a:ext>
            </a:extLst>
          </p:cNvPr>
          <p:cNvPicPr>
            <a:picLocks noChangeAspect="1"/>
          </p:cNvPicPr>
          <p:nvPr/>
        </p:nvPicPr>
        <p:blipFill>
          <a:blip r:embed="rId2"/>
          <a:stretch>
            <a:fillRect/>
          </a:stretch>
        </p:blipFill>
        <p:spPr>
          <a:xfrm>
            <a:off x="0" y="-20668"/>
            <a:ext cx="2108718" cy="393189"/>
          </a:xfrm>
          <a:prstGeom prst="rect">
            <a:avLst/>
          </a:prstGeom>
        </p:spPr>
      </p:pic>
      <p:pic>
        <p:nvPicPr>
          <p:cNvPr id="7" name="Picture 6">
            <a:extLst>
              <a:ext uri="{FF2B5EF4-FFF2-40B4-BE49-F238E27FC236}">
                <a16:creationId xmlns:a16="http://schemas.microsoft.com/office/drawing/2014/main" id="{36524A9F-EAE1-939D-DAE9-872E55E2DF07}"/>
              </a:ext>
            </a:extLst>
          </p:cNvPr>
          <p:cNvPicPr>
            <a:picLocks noChangeAspect="1"/>
          </p:cNvPicPr>
          <p:nvPr/>
        </p:nvPicPr>
        <p:blipFill>
          <a:blip r:embed="rId3"/>
          <a:stretch>
            <a:fillRect/>
          </a:stretch>
        </p:blipFill>
        <p:spPr>
          <a:xfrm>
            <a:off x="10655559" y="-39329"/>
            <a:ext cx="1536441" cy="961053"/>
          </a:xfrm>
          <a:prstGeom prst="rect">
            <a:avLst/>
          </a:prstGeom>
        </p:spPr>
      </p:pic>
    </p:spTree>
    <p:extLst>
      <p:ext uri="{BB962C8B-B14F-4D97-AF65-F5344CB8AC3E}">
        <p14:creationId xmlns:p14="http://schemas.microsoft.com/office/powerpoint/2010/main" val="147460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8B8FBB-320C-B005-9DF4-1662D28C5CDE}"/>
              </a:ext>
            </a:extLst>
          </p:cNvPr>
          <p:cNvSpPr txBox="1"/>
          <p:nvPr/>
        </p:nvSpPr>
        <p:spPr>
          <a:xfrm flipH="1">
            <a:off x="3532822" y="1914525"/>
            <a:ext cx="5126356" cy="923330"/>
          </a:xfrm>
          <a:prstGeom prst="rect">
            <a:avLst/>
          </a:prstGeom>
          <a:noFill/>
        </p:spPr>
        <p:txBody>
          <a:bodyPr wrap="square" rtlCol="0">
            <a:spAutoFit/>
          </a:bodyPr>
          <a:lstStyle/>
          <a:p>
            <a:pPr algn="ctr"/>
            <a:r>
              <a:rPr lang="en-IN" sz="5400" u="sng" dirty="0">
                <a:solidFill>
                  <a:schemeClr val="accent3"/>
                </a:solidFill>
                <a:latin typeface="Algerian" panose="04020705040A02060702" pitchFamily="82" charset="0"/>
              </a:rPr>
              <a:t>Bibliography </a:t>
            </a:r>
          </a:p>
        </p:txBody>
      </p:sp>
      <p:sp>
        <p:nvSpPr>
          <p:cNvPr id="2" name="TextBox 1">
            <a:extLst>
              <a:ext uri="{FF2B5EF4-FFF2-40B4-BE49-F238E27FC236}">
                <a16:creationId xmlns:a16="http://schemas.microsoft.com/office/drawing/2014/main" id="{DC8E4665-5968-3347-D81E-B357CEC426C3}"/>
              </a:ext>
            </a:extLst>
          </p:cNvPr>
          <p:cNvSpPr txBox="1"/>
          <p:nvPr/>
        </p:nvSpPr>
        <p:spPr>
          <a:xfrm>
            <a:off x="546618" y="2700884"/>
            <a:ext cx="11098763" cy="2862322"/>
          </a:xfrm>
          <a:prstGeom prst="rect">
            <a:avLst/>
          </a:prstGeom>
          <a:noFill/>
        </p:spPr>
        <p:txBody>
          <a:bodyPr wrap="square" rtlCol="0">
            <a:spAutoFit/>
          </a:bodyPr>
          <a:lstStyle/>
          <a:p>
            <a:pPr marL="285750" indent="-285750">
              <a:buFont typeface="Courier New" panose="02070309020205020404" pitchFamily="49" charset="0"/>
              <a:buChar char="o"/>
            </a:pPr>
            <a:r>
              <a:rPr lang="en-IN" u="sng" dirty="0">
                <a:hlinkClick r:id="rId2">
                  <a:extLst>
                    <a:ext uri="{A12FA001-AC4F-418D-AE19-62706E023703}">
                      <ahyp:hlinkClr xmlns:ahyp="http://schemas.microsoft.com/office/drawing/2018/hyperlinkcolor" val="tx"/>
                    </a:ext>
                  </a:extLst>
                </a:hlinkClick>
              </a:rPr>
              <a:t>https://www.google.com/</a:t>
            </a:r>
            <a:r>
              <a:rPr lang="en-IN" u="sng" dirty="0" err="1">
                <a:hlinkClick r:id="rId2">
                  <a:extLst>
                    <a:ext uri="{A12FA001-AC4F-418D-AE19-62706E023703}">
                      <ahyp:hlinkClr xmlns:ahyp="http://schemas.microsoft.com/office/drawing/2018/hyperlinkcolor" val="tx"/>
                    </a:ext>
                  </a:extLst>
                </a:hlinkClick>
              </a:rPr>
              <a:t>search?q</a:t>
            </a:r>
            <a:r>
              <a:rPr lang="en-IN" u="sng" dirty="0">
                <a:hlinkClick r:id="rId2">
                  <a:extLst>
                    <a:ext uri="{A12FA001-AC4F-418D-AE19-62706E023703}">
                      <ahyp:hlinkClr xmlns:ahyp="http://schemas.microsoft.com/office/drawing/2018/hyperlinkcolor" val="tx"/>
                    </a:ext>
                  </a:extLst>
                </a:hlinkClick>
              </a:rPr>
              <a:t>=</a:t>
            </a:r>
            <a:r>
              <a:rPr lang="en-IN" u="sng" dirty="0" err="1">
                <a:hlinkClick r:id="rId2">
                  <a:extLst>
                    <a:ext uri="{A12FA001-AC4F-418D-AE19-62706E023703}">
                      <ahyp:hlinkClr xmlns:ahyp="http://schemas.microsoft.com/office/drawing/2018/hyperlinkcolor" val="tx"/>
                    </a:ext>
                  </a:extLst>
                </a:hlinkClick>
              </a:rPr>
              <a:t>chitkara+university&amp;rlz</a:t>
            </a:r>
            <a:r>
              <a:rPr lang="en-IN" u="sng" dirty="0">
                <a:hlinkClick r:id="rId2">
                  <a:extLst>
                    <a:ext uri="{A12FA001-AC4F-418D-AE19-62706E023703}">
                      <ahyp:hlinkClr xmlns:ahyp="http://schemas.microsoft.com/office/drawing/2018/hyperlinkcolor" val="tx"/>
                    </a:ext>
                  </a:extLst>
                </a:hlinkClick>
              </a:rPr>
              <a:t>=1C1ONGR_en&amp;oq=</a:t>
            </a:r>
            <a:r>
              <a:rPr lang="en-IN" u="sng" dirty="0" err="1">
                <a:hlinkClick r:id="rId2">
                  <a:extLst>
                    <a:ext uri="{A12FA001-AC4F-418D-AE19-62706E023703}">
                      <ahyp:hlinkClr xmlns:ahyp="http://schemas.microsoft.com/office/drawing/2018/hyperlinkcolor" val="tx"/>
                    </a:ext>
                  </a:extLst>
                </a:hlinkClick>
              </a:rPr>
              <a:t>chitkara+university&amp;aqs</a:t>
            </a:r>
            <a:r>
              <a:rPr lang="en-IN" u="sng" dirty="0">
                <a:hlinkClick r:id="rId2">
                  <a:extLst>
                    <a:ext uri="{A12FA001-AC4F-418D-AE19-62706E023703}">
                      <ahyp:hlinkClr xmlns:ahyp="http://schemas.microsoft.com/office/drawing/2018/hyperlinkcolor" val="tx"/>
                    </a:ext>
                  </a:extLst>
                </a:hlinkClick>
              </a:rPr>
              <a:t>=chrome..69i57j69i61.6214j0j7&amp;sourceid=</a:t>
            </a:r>
            <a:r>
              <a:rPr lang="en-IN" u="sng" dirty="0" err="1">
                <a:hlinkClick r:id="rId2">
                  <a:extLst>
                    <a:ext uri="{A12FA001-AC4F-418D-AE19-62706E023703}">
                      <ahyp:hlinkClr xmlns:ahyp="http://schemas.microsoft.com/office/drawing/2018/hyperlinkcolor" val="tx"/>
                    </a:ext>
                  </a:extLst>
                </a:hlinkClick>
              </a:rPr>
              <a:t>chrome&amp;ie</a:t>
            </a:r>
            <a:r>
              <a:rPr lang="en-IN" u="sng" dirty="0">
                <a:hlinkClick r:id="rId2">
                  <a:extLst>
                    <a:ext uri="{A12FA001-AC4F-418D-AE19-62706E023703}">
                      <ahyp:hlinkClr xmlns:ahyp="http://schemas.microsoft.com/office/drawing/2018/hyperlinkcolor" val="tx"/>
                    </a:ext>
                  </a:extLst>
                </a:hlinkClick>
              </a:rPr>
              <a:t>=UTF-8#imgrc=TDc02ozqZCKRJM%253A</a:t>
            </a:r>
            <a:endParaRPr lang="en-IN" u="sng" dirty="0"/>
          </a:p>
          <a:p>
            <a:pPr marL="285750" indent="-285750">
              <a:buFont typeface="Courier New" panose="02070309020205020404" pitchFamily="49" charset="0"/>
              <a:buChar char="o"/>
            </a:pPr>
            <a:r>
              <a:rPr lang="en-IN" u="sng" dirty="0">
                <a:hlinkClick r:id="rId3">
                  <a:extLst>
                    <a:ext uri="{A12FA001-AC4F-418D-AE19-62706E023703}">
                      <ahyp:hlinkClr xmlns:ahyp="http://schemas.microsoft.com/office/drawing/2018/hyperlinkcolor" val="tx"/>
                    </a:ext>
                  </a:extLst>
                </a:hlinkClick>
              </a:rPr>
              <a:t>https://en.wikipedia.org/wiki/Quiz</a:t>
            </a:r>
            <a:endParaRPr lang="en-IN" u="sng" dirty="0"/>
          </a:p>
          <a:p>
            <a:pPr marL="285750" indent="-285750">
              <a:buFont typeface="Courier New" panose="02070309020205020404" pitchFamily="49" charset="0"/>
              <a:buChar char="o"/>
            </a:pPr>
            <a:r>
              <a:rPr lang="en-IN" u="sng" dirty="0">
                <a:hlinkClick r:id="rId3">
                  <a:extLst>
                    <a:ext uri="{A12FA001-AC4F-418D-AE19-62706E023703}">
                      <ahyp:hlinkClr xmlns:ahyp="http://schemas.microsoft.com/office/drawing/2018/hyperlinkcolor" val="tx"/>
                    </a:ext>
                  </a:extLst>
                </a:hlinkClick>
              </a:rPr>
              <a:t>https://en.wikipedia.org/wiki/Quiz</a:t>
            </a:r>
            <a:endParaRPr lang="en-IN" u="sng" dirty="0"/>
          </a:p>
          <a:p>
            <a:pPr marL="285750" indent="-285750">
              <a:buFont typeface="Courier New" panose="02070309020205020404" pitchFamily="49" charset="0"/>
              <a:buChar char="o"/>
            </a:pPr>
            <a:r>
              <a:rPr lang="en-IN" u="sng" dirty="0">
                <a:solidFill>
                  <a:schemeClr val="tx1">
                    <a:lumMod val="95000"/>
                    <a:lumOff val="5000"/>
                  </a:schemeClr>
                </a:solidFill>
                <a:hlinkClick r:id="rId4">
                  <a:extLst>
                    <a:ext uri="{A12FA001-AC4F-418D-AE19-62706E023703}">
                      <ahyp:hlinkClr xmlns:ahyp="http://schemas.microsoft.com/office/drawing/2018/hyperlinkcolor" val="tx"/>
                    </a:ext>
                  </a:extLst>
                </a:hlinkClick>
              </a:rPr>
              <a:t>https://pngtree.com/free-png</a:t>
            </a:r>
            <a:endParaRPr lang="en-IN" u="sng" dirty="0">
              <a:solidFill>
                <a:schemeClr val="tx1">
                  <a:lumMod val="95000"/>
                  <a:lumOff val="5000"/>
                </a:schemeClr>
              </a:solidFill>
            </a:endParaRPr>
          </a:p>
          <a:p>
            <a:pPr marL="285750" indent="-285750">
              <a:buFont typeface="Courier New" panose="02070309020205020404" pitchFamily="49" charset="0"/>
              <a:buChar char="o"/>
            </a:pPr>
            <a:r>
              <a:rPr lang="en-IN" u="sng" dirty="0">
                <a:solidFill>
                  <a:schemeClr val="tx1">
                    <a:lumMod val="95000"/>
                    <a:lumOff val="5000"/>
                  </a:schemeClr>
                </a:solidFill>
                <a:hlinkClick r:id="rId5">
                  <a:extLst>
                    <a:ext uri="{A12FA001-AC4F-418D-AE19-62706E023703}">
                      <ahyp:hlinkClr xmlns:ahyp="http://schemas.microsoft.com/office/drawing/2018/hyperlinkcolor" val="tx"/>
                    </a:ext>
                  </a:extLst>
                </a:hlinkClick>
              </a:rPr>
              <a:t>https://www.geeksforgeeks.org/what-are-widgets-in-tkinter/</a:t>
            </a:r>
            <a:endParaRPr lang="en-IN" u="sng" dirty="0">
              <a:solidFill>
                <a:schemeClr val="tx1">
                  <a:lumMod val="95000"/>
                  <a:lumOff val="5000"/>
                </a:schemeClr>
              </a:solidFill>
            </a:endParaRPr>
          </a:p>
          <a:p>
            <a:pPr marL="285750" indent="-285750">
              <a:buFont typeface="Courier New" panose="02070309020205020404" pitchFamily="49" charset="0"/>
              <a:buChar char="o"/>
            </a:pPr>
            <a:r>
              <a:rPr lang="en-IN" u="sng" dirty="0">
                <a:solidFill>
                  <a:schemeClr val="tx1">
                    <a:lumMod val="95000"/>
                    <a:lumOff val="5000"/>
                  </a:schemeClr>
                </a:solidFill>
              </a:rPr>
              <a:t>https://www.tutorialspoint.com/python/python_gui_programming.htm#:~:text=Tkinter%20is%20the%20standard%20GUI,to%20the%20Tk%20GUI%20toolkit.&amp;text=Import%20the%20Tkinter%20module.</a:t>
            </a:r>
          </a:p>
          <a:p>
            <a:pPr marL="285750" indent="-285750">
              <a:buFont typeface="Courier New" panose="02070309020205020404" pitchFamily="49" charset="0"/>
              <a:buChar char="o"/>
            </a:pPr>
            <a:endParaRPr lang="en-IN" u="sng" dirty="0"/>
          </a:p>
          <a:p>
            <a:pPr marL="285750" indent="-285750">
              <a:buFont typeface="Courier New" panose="02070309020205020404" pitchFamily="49" charset="0"/>
              <a:buChar char="o"/>
            </a:pPr>
            <a:endParaRPr lang="en-IN" dirty="0"/>
          </a:p>
        </p:txBody>
      </p:sp>
      <p:pic>
        <p:nvPicPr>
          <p:cNvPr id="4" name="Picture 3">
            <a:extLst>
              <a:ext uri="{FF2B5EF4-FFF2-40B4-BE49-F238E27FC236}">
                <a16:creationId xmlns:a16="http://schemas.microsoft.com/office/drawing/2014/main" id="{CA96FB8C-FF91-7F9B-061B-1F59362B0A28}"/>
              </a:ext>
            </a:extLst>
          </p:cNvPr>
          <p:cNvPicPr>
            <a:picLocks noChangeAspect="1"/>
          </p:cNvPicPr>
          <p:nvPr/>
        </p:nvPicPr>
        <p:blipFill>
          <a:blip r:embed="rId6"/>
          <a:stretch>
            <a:fillRect/>
          </a:stretch>
        </p:blipFill>
        <p:spPr>
          <a:xfrm>
            <a:off x="-1" y="-1"/>
            <a:ext cx="2326431" cy="410547"/>
          </a:xfrm>
          <a:prstGeom prst="rect">
            <a:avLst/>
          </a:prstGeom>
        </p:spPr>
      </p:pic>
      <p:pic>
        <p:nvPicPr>
          <p:cNvPr id="7" name="Picture 6">
            <a:extLst>
              <a:ext uri="{FF2B5EF4-FFF2-40B4-BE49-F238E27FC236}">
                <a16:creationId xmlns:a16="http://schemas.microsoft.com/office/drawing/2014/main" id="{47C84F92-4326-D032-D724-5394A08645F6}"/>
              </a:ext>
            </a:extLst>
          </p:cNvPr>
          <p:cNvPicPr>
            <a:picLocks noChangeAspect="1"/>
          </p:cNvPicPr>
          <p:nvPr/>
        </p:nvPicPr>
        <p:blipFill>
          <a:blip r:embed="rId7"/>
          <a:stretch>
            <a:fillRect/>
          </a:stretch>
        </p:blipFill>
        <p:spPr>
          <a:xfrm>
            <a:off x="10655559" y="-39329"/>
            <a:ext cx="1536441" cy="961053"/>
          </a:xfrm>
          <a:prstGeom prst="rect">
            <a:avLst/>
          </a:prstGeom>
        </p:spPr>
      </p:pic>
    </p:spTree>
    <p:extLst>
      <p:ext uri="{BB962C8B-B14F-4D97-AF65-F5344CB8AC3E}">
        <p14:creationId xmlns:p14="http://schemas.microsoft.com/office/powerpoint/2010/main" val="1563980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a:xfrm>
            <a:off x="981456" y="2796197"/>
            <a:ext cx="3846265" cy="1088136"/>
          </a:xfrm>
        </p:spPr>
        <p:txBody>
          <a:bodyPr>
            <a:noAutofit/>
          </a:bodyPr>
          <a:lstStyle/>
          <a:p>
            <a:r>
              <a:rPr lang="en-US" sz="6600" u="sng" dirty="0">
                <a:latin typeface="Algerian" panose="04020705040A02060702" pitchFamily="82" charset="0"/>
              </a:rPr>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a:xfrm>
            <a:off x="7180971" y="1455574"/>
            <a:ext cx="5001207" cy="3760237"/>
          </a:xfrm>
        </p:spPr>
        <p:txBody>
          <a:bodyPr>
            <a:noAutofit/>
          </a:bodyPr>
          <a:lstStyle/>
          <a:p>
            <a:pPr>
              <a:lnSpc>
                <a:spcPct val="100000"/>
              </a:lnSpc>
            </a:pPr>
            <a:r>
              <a:rPr lang="en-US" sz="2800" dirty="0">
                <a:latin typeface="Imprint MT Shadow" panose="04020605060303030202" pitchFamily="82" charset="0"/>
              </a:rPr>
              <a:t>Efforts by:</a:t>
            </a:r>
          </a:p>
          <a:p>
            <a:pPr>
              <a:lnSpc>
                <a:spcPct val="100000"/>
              </a:lnSpc>
            </a:pPr>
            <a:r>
              <a:rPr lang="en-US" sz="2800" dirty="0">
                <a:latin typeface="Imprint MT Shadow" panose="04020605060303030202" pitchFamily="82" charset="0"/>
              </a:rPr>
              <a:t>Yashita Prajapati(2210990980)</a:t>
            </a:r>
          </a:p>
          <a:p>
            <a:pPr>
              <a:lnSpc>
                <a:spcPct val="100000"/>
              </a:lnSpc>
            </a:pPr>
            <a:r>
              <a:rPr lang="en-US" sz="2800" dirty="0">
                <a:latin typeface="Imprint MT Shadow" panose="04020605060303030202" pitchFamily="82" charset="0"/>
              </a:rPr>
              <a:t>Yatin Kalra(2210990983)</a:t>
            </a:r>
          </a:p>
          <a:p>
            <a:pPr>
              <a:lnSpc>
                <a:spcPct val="100000"/>
              </a:lnSpc>
            </a:pPr>
            <a:r>
              <a:rPr lang="en-US" sz="2800" dirty="0">
                <a:latin typeface="Imprint MT Shadow" panose="04020605060303030202" pitchFamily="82" charset="0"/>
              </a:rPr>
              <a:t>Pulkit Vashisht(2210931012)</a:t>
            </a:r>
          </a:p>
        </p:txBody>
      </p:sp>
      <p:pic>
        <p:nvPicPr>
          <p:cNvPr id="4" name="Picture 3">
            <a:extLst>
              <a:ext uri="{FF2B5EF4-FFF2-40B4-BE49-F238E27FC236}">
                <a16:creationId xmlns:a16="http://schemas.microsoft.com/office/drawing/2014/main" id="{9574B5C3-AA78-238A-4297-E27116AB377C}"/>
              </a:ext>
            </a:extLst>
          </p:cNvPr>
          <p:cNvPicPr>
            <a:picLocks noChangeAspect="1"/>
          </p:cNvPicPr>
          <p:nvPr/>
        </p:nvPicPr>
        <p:blipFill>
          <a:blip r:embed="rId2"/>
          <a:stretch>
            <a:fillRect/>
          </a:stretch>
        </p:blipFill>
        <p:spPr>
          <a:xfrm>
            <a:off x="9822" y="4664"/>
            <a:ext cx="2564362" cy="452535"/>
          </a:xfrm>
          <a:prstGeom prst="rect">
            <a:avLst/>
          </a:prstGeom>
        </p:spPr>
      </p:pic>
      <p:pic>
        <p:nvPicPr>
          <p:cNvPr id="7" name="Picture 6">
            <a:extLst>
              <a:ext uri="{FF2B5EF4-FFF2-40B4-BE49-F238E27FC236}">
                <a16:creationId xmlns:a16="http://schemas.microsoft.com/office/drawing/2014/main" id="{E234C28F-93F0-0DAA-A379-CC986D964C6C}"/>
              </a:ext>
            </a:extLst>
          </p:cNvPr>
          <p:cNvPicPr>
            <a:picLocks noChangeAspect="1"/>
          </p:cNvPicPr>
          <p:nvPr/>
        </p:nvPicPr>
        <p:blipFill>
          <a:blip r:embed="rId3"/>
          <a:stretch>
            <a:fillRect/>
          </a:stretch>
        </p:blipFill>
        <p:spPr>
          <a:xfrm>
            <a:off x="10562253" y="-39329"/>
            <a:ext cx="1619925" cy="1129004"/>
          </a:xfrm>
          <a:prstGeom prst="rect">
            <a:avLst/>
          </a:prstGeom>
        </p:spPr>
      </p:pic>
    </p:spTree>
    <p:extLst>
      <p:ext uri="{BB962C8B-B14F-4D97-AF65-F5344CB8AC3E}">
        <p14:creationId xmlns:p14="http://schemas.microsoft.com/office/powerpoint/2010/main" val="279025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475861" y="1057158"/>
            <a:ext cx="10413182" cy="1100826"/>
          </a:xfrm>
        </p:spPr>
        <p:txBody>
          <a:bodyPr>
            <a:noAutofit/>
          </a:bodyPr>
          <a:lstStyle/>
          <a:p>
            <a:r>
              <a:rPr lang="en-US" sz="4800" u="sng" dirty="0">
                <a:latin typeface="Algerian" panose="04020705040A02060702" pitchFamily="82" charset="0"/>
              </a:rPr>
              <a:t>Points Undertaken In </a:t>
            </a:r>
            <a:r>
              <a:rPr lang="en-IN" sz="4800" u="sng" dirty="0">
                <a:latin typeface="Algerian" panose="04020705040A02060702" pitchFamily="82" charset="0"/>
              </a:rPr>
              <a:t>Presentation </a:t>
            </a:r>
            <a:endParaRPr lang="en-US" sz="4800" u="sng" dirty="0">
              <a:latin typeface="Algerian" panose="04020705040A02060702" pitchFamily="82" charset="0"/>
            </a:endParaRP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329793" y="4636536"/>
            <a:ext cx="4108797" cy="1516795"/>
          </a:xfrm>
        </p:spPr>
        <p:txBody>
          <a:bodyPr>
            <a:normAutofit fontScale="92500" lnSpcReduction="10000"/>
          </a:bodyPr>
          <a:lstStyle/>
          <a:p>
            <a:pPr marL="457200" indent="-457200" algn="l">
              <a:lnSpc>
                <a:spcPct val="100000"/>
              </a:lnSpc>
              <a:buClr>
                <a:schemeClr val="tx1">
                  <a:lumMod val="50000"/>
                  <a:lumOff val="50000"/>
                </a:schemeClr>
              </a:buClr>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Acknowledgment</a:t>
            </a:r>
          </a:p>
          <a:p>
            <a:pPr marL="457200" indent="-457200" algn="l">
              <a:lnSpc>
                <a:spcPct val="100000"/>
              </a:lnSpc>
              <a:buClr>
                <a:schemeClr val="tx1">
                  <a:lumMod val="50000"/>
                  <a:lumOff val="50000"/>
                </a:schemeClr>
              </a:buClr>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Introduction </a:t>
            </a:r>
          </a:p>
          <a:p>
            <a:pPr marL="457200" indent="-457200" algn="l">
              <a:lnSpc>
                <a:spcPct val="100000"/>
              </a:lnSpc>
              <a:buClr>
                <a:schemeClr val="tx1">
                  <a:lumMod val="50000"/>
                  <a:lumOff val="50000"/>
                </a:schemeClr>
              </a:buClr>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Problem Statement </a:t>
            </a:r>
          </a:p>
          <a:p>
            <a:pPr marL="457200" indent="-457200" algn="l">
              <a:lnSpc>
                <a:spcPct val="100000"/>
              </a:lnSpc>
              <a:buClr>
                <a:schemeClr val="tx1">
                  <a:lumMod val="50000"/>
                  <a:lumOff val="50000"/>
                </a:schemeClr>
              </a:buClr>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Modules used</a:t>
            </a:r>
          </a:p>
          <a:p>
            <a:pPr algn="l">
              <a:lnSpc>
                <a:spcPct val="100000"/>
              </a:lnSpc>
              <a:buClr>
                <a:schemeClr val="tx1">
                  <a:lumMod val="50000"/>
                  <a:lumOff val="50000"/>
                </a:schemeClr>
              </a:buClr>
            </a:pPr>
            <a:endParaRPr lang="en-IN" sz="2000" dirty="0">
              <a:solidFill>
                <a:schemeClr val="tx1">
                  <a:lumMod val="50000"/>
                  <a:lumOff val="50000"/>
                </a:schemeClr>
              </a:solidFill>
              <a:latin typeface="Arial Black" panose="020B0A04020102020204" pitchFamily="34" charset="0"/>
            </a:endParaRPr>
          </a:p>
          <a:p>
            <a:pPr marL="457200" indent="-457200" algn="l">
              <a:lnSpc>
                <a:spcPct val="100000"/>
              </a:lnSpc>
              <a:buClr>
                <a:schemeClr val="tx1">
                  <a:lumMod val="50000"/>
                  <a:lumOff val="50000"/>
                </a:schemeClr>
              </a:buClr>
              <a:buFont typeface="Wingdings" panose="05000000000000000000" pitchFamily="2" charset="2"/>
              <a:buChar char="Ø"/>
            </a:pPr>
            <a:endParaRPr lang="en-IN" sz="2000" dirty="0">
              <a:solidFill>
                <a:schemeClr val="tx1">
                  <a:lumMod val="50000"/>
                  <a:lumOff val="50000"/>
                </a:schemeClr>
              </a:solidFill>
              <a:latin typeface="Arial Black" panose="020B0A04020102020204" pitchFamily="34" charset="0"/>
            </a:endParaRPr>
          </a:p>
          <a:p>
            <a:pPr marL="342900" indent="-342900" algn="l">
              <a:buFont typeface="Arial" panose="020B0604020202020204" pitchFamily="34" charset="0"/>
              <a:buChar char="•"/>
            </a:pPr>
            <a:endParaRPr lang="en-IN" dirty="0"/>
          </a:p>
          <a:p>
            <a:pPr marL="342900" indent="-342900" algn="l">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C4D14A9F-4386-E920-1135-BBC75B88695B}"/>
              </a:ext>
            </a:extLst>
          </p:cNvPr>
          <p:cNvSpPr txBox="1"/>
          <p:nvPr/>
        </p:nvSpPr>
        <p:spPr>
          <a:xfrm>
            <a:off x="4150731" y="3429000"/>
            <a:ext cx="4786604" cy="3164713"/>
          </a:xfrm>
          <a:prstGeom prst="rect">
            <a:avLst/>
          </a:prstGeom>
          <a:noFill/>
        </p:spPr>
        <p:txBody>
          <a:bodyPr wrap="square" rtlCol="0">
            <a:spAutoFit/>
          </a:bodyPr>
          <a:lstStyle/>
          <a:p>
            <a:endParaRPr lang="en-IN" sz="2000" dirty="0">
              <a:solidFill>
                <a:schemeClr val="tx1">
                  <a:lumMod val="50000"/>
                  <a:lumOff val="50000"/>
                </a:schemeClr>
              </a:solidFill>
              <a:latin typeface="Arial Black" panose="020B0A04020102020204" pitchFamily="34" charset="0"/>
            </a:endParaRPr>
          </a:p>
          <a:p>
            <a:pPr marL="285750" indent="-28575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Explaining the code</a:t>
            </a:r>
          </a:p>
          <a:p>
            <a:pPr marL="285750" indent="-28575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How does it works?</a:t>
            </a:r>
          </a:p>
          <a:p>
            <a:pPr marL="285750" indent="-28575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Clip of code</a:t>
            </a:r>
          </a:p>
          <a:p>
            <a:pPr marL="285750" indent="-28575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Clip of working of the quiz(code)</a:t>
            </a:r>
          </a:p>
          <a:p>
            <a:pPr marL="285750" indent="-285750">
              <a:lnSpc>
                <a:spcPct val="150000"/>
              </a:lnSpc>
              <a:buFont typeface="Wingdings" panose="05000000000000000000" pitchFamily="2" charset="2"/>
              <a:buChar char="Ø"/>
            </a:pPr>
            <a:endParaRPr lang="en-IN" sz="2800" dirty="0">
              <a:solidFill>
                <a:schemeClr val="tx1">
                  <a:lumMod val="50000"/>
                  <a:lumOff val="50000"/>
                </a:schemeClr>
              </a:solidFill>
              <a:latin typeface="Arial Black" panose="020B0A04020102020204" pitchFamily="34" charset="0"/>
            </a:endParaRPr>
          </a:p>
          <a:p>
            <a:pPr marL="285750" indent="-285750">
              <a:lnSpc>
                <a:spcPct val="150000"/>
              </a:lnSpc>
              <a:buFont typeface="Wingdings" panose="05000000000000000000" pitchFamily="2" charset="2"/>
              <a:buChar char="Ø"/>
            </a:pPr>
            <a:endParaRPr lang="en-IN" sz="2800" dirty="0">
              <a:solidFill>
                <a:schemeClr val="tx1">
                  <a:lumMod val="50000"/>
                  <a:lumOff val="50000"/>
                </a:schemeClr>
              </a:solidFill>
              <a:latin typeface="Arial Black" panose="020B0A04020102020204" pitchFamily="34" charset="0"/>
            </a:endParaRPr>
          </a:p>
        </p:txBody>
      </p:sp>
      <p:sp>
        <p:nvSpPr>
          <p:cNvPr id="7" name="TextBox 6">
            <a:extLst>
              <a:ext uri="{FF2B5EF4-FFF2-40B4-BE49-F238E27FC236}">
                <a16:creationId xmlns:a16="http://schemas.microsoft.com/office/drawing/2014/main" id="{F10AD9CB-9AFF-BF30-FF05-CA862FDAC358}"/>
              </a:ext>
            </a:extLst>
          </p:cNvPr>
          <p:cNvSpPr txBox="1"/>
          <p:nvPr/>
        </p:nvSpPr>
        <p:spPr>
          <a:xfrm flipH="1">
            <a:off x="8521024" y="3647178"/>
            <a:ext cx="4237249" cy="1938992"/>
          </a:xfrm>
          <a:prstGeom prst="rect">
            <a:avLst/>
          </a:prstGeom>
          <a:noFill/>
        </p:spPr>
        <p:txBody>
          <a:bodyPr wrap="square" rtlCol="0">
            <a:spAutoFit/>
          </a:bodyPr>
          <a:lstStyle/>
          <a:p>
            <a:pPr marL="457200" indent="-45720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Future work/scope</a:t>
            </a:r>
          </a:p>
          <a:p>
            <a:pPr marL="457200" indent="-45720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Advantages/ Disadvantages </a:t>
            </a:r>
          </a:p>
          <a:p>
            <a:pPr marL="457200" indent="-45720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Conclusion</a:t>
            </a:r>
          </a:p>
          <a:p>
            <a:pPr marL="457200" indent="-457200">
              <a:buFont typeface="Wingdings" panose="05000000000000000000" pitchFamily="2" charset="2"/>
              <a:buChar char="Ø"/>
            </a:pPr>
            <a:r>
              <a:rPr lang="en-IN" sz="2000" dirty="0">
                <a:solidFill>
                  <a:schemeClr val="tx1">
                    <a:lumMod val="50000"/>
                    <a:lumOff val="50000"/>
                  </a:schemeClr>
                </a:solidFill>
                <a:latin typeface="Arial Black" panose="020B0A04020102020204" pitchFamily="34" charset="0"/>
              </a:rPr>
              <a:t>Bibliography</a:t>
            </a:r>
          </a:p>
          <a:p>
            <a:pPr marL="457200" indent="-457200">
              <a:buFont typeface="Wingdings" panose="05000000000000000000" pitchFamily="2" charset="2"/>
              <a:buChar char="Ø"/>
            </a:pPr>
            <a:endParaRPr lang="en-IN" sz="2000" dirty="0">
              <a:solidFill>
                <a:schemeClr val="tx1">
                  <a:lumMod val="50000"/>
                  <a:lumOff val="50000"/>
                </a:schemeClr>
              </a:solidFill>
              <a:latin typeface="Arial Black" panose="020B0A04020102020204" pitchFamily="34" charset="0"/>
            </a:endParaRPr>
          </a:p>
        </p:txBody>
      </p:sp>
      <p:pic>
        <p:nvPicPr>
          <p:cNvPr id="11" name="Picture 10">
            <a:extLst>
              <a:ext uri="{FF2B5EF4-FFF2-40B4-BE49-F238E27FC236}">
                <a16:creationId xmlns:a16="http://schemas.microsoft.com/office/drawing/2014/main" id="{869FB71E-C8AB-1D23-25F5-3C8865442398}"/>
              </a:ext>
            </a:extLst>
          </p:cNvPr>
          <p:cNvPicPr>
            <a:picLocks noChangeAspect="1"/>
          </p:cNvPicPr>
          <p:nvPr/>
        </p:nvPicPr>
        <p:blipFill>
          <a:blip r:embed="rId3"/>
          <a:stretch>
            <a:fillRect/>
          </a:stretch>
        </p:blipFill>
        <p:spPr>
          <a:xfrm>
            <a:off x="0" y="-39329"/>
            <a:ext cx="2276669" cy="401765"/>
          </a:xfrm>
          <a:prstGeom prst="rect">
            <a:avLst/>
          </a:prstGeom>
        </p:spPr>
      </p:pic>
      <p:pic>
        <p:nvPicPr>
          <p:cNvPr id="13" name="Picture 12">
            <a:extLst>
              <a:ext uri="{FF2B5EF4-FFF2-40B4-BE49-F238E27FC236}">
                <a16:creationId xmlns:a16="http://schemas.microsoft.com/office/drawing/2014/main" id="{321A95CA-8885-F822-65DD-D5CC447FC469}"/>
              </a:ext>
            </a:extLst>
          </p:cNvPr>
          <p:cNvPicPr>
            <a:picLocks noChangeAspect="1"/>
          </p:cNvPicPr>
          <p:nvPr/>
        </p:nvPicPr>
        <p:blipFill>
          <a:blip r:embed="rId4"/>
          <a:stretch>
            <a:fillRect/>
          </a:stretch>
        </p:blipFill>
        <p:spPr>
          <a:xfrm>
            <a:off x="10898374" y="0"/>
            <a:ext cx="1302957" cy="961053"/>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981710"/>
            <a:ext cx="8695944" cy="1325880"/>
          </a:xfrm>
        </p:spPr>
        <p:txBody>
          <a:bodyPr>
            <a:normAutofit/>
          </a:bodyPr>
          <a:lstStyle/>
          <a:p>
            <a:r>
              <a:rPr lang="en-IN" sz="5400" u="sng" dirty="0"/>
              <a:t>Acknowledgment</a:t>
            </a:r>
            <a:endParaRPr lang="en-US" sz="5400" u="sng" dirty="0"/>
          </a:p>
        </p:txBody>
      </p:sp>
      <p:sp>
        <p:nvSpPr>
          <p:cNvPr id="7" name="Content Placeholder 6">
            <a:extLst>
              <a:ext uri="{FF2B5EF4-FFF2-40B4-BE49-F238E27FC236}">
                <a16:creationId xmlns:a16="http://schemas.microsoft.com/office/drawing/2014/main" id="{11173982-62D5-DDE5-864C-6768922B1E35}"/>
              </a:ext>
            </a:extLst>
          </p:cNvPr>
          <p:cNvSpPr>
            <a:spLocks noGrp="1"/>
          </p:cNvSpPr>
          <p:nvPr>
            <p:ph idx="1"/>
          </p:nvPr>
        </p:nvSpPr>
        <p:spPr>
          <a:xfrm>
            <a:off x="1670226" y="2063930"/>
            <a:ext cx="8851548" cy="3481464"/>
          </a:xfrm>
        </p:spPr>
        <p:txBody>
          <a:bodyPr/>
          <a:lstStyle/>
          <a:p>
            <a:pPr algn="l"/>
            <a:r>
              <a:rPr lang="en-US" b="0" dirty="0">
                <a:solidFill>
                  <a:schemeClr val="accent6">
                    <a:lumMod val="25000"/>
                  </a:schemeClr>
                </a:solidFill>
                <a:effectLst/>
                <a:latin typeface="Imprint MT Shadow" panose="04020605060303030202" pitchFamily="82" charset="0"/>
              </a:rPr>
              <a:t>We would like to thank </a:t>
            </a:r>
            <a:r>
              <a:rPr lang="en-US" dirty="0">
                <a:solidFill>
                  <a:schemeClr val="accent6">
                    <a:lumMod val="25000"/>
                  </a:schemeClr>
                </a:solidFill>
                <a:latin typeface="Imprint MT Shadow" panose="04020605060303030202" pitchFamily="82" charset="0"/>
              </a:rPr>
              <a:t>Dr.</a:t>
            </a:r>
            <a:r>
              <a:rPr lang="en-US" b="0" dirty="0">
                <a:solidFill>
                  <a:schemeClr val="accent6">
                    <a:lumMod val="25000"/>
                  </a:schemeClr>
                </a:solidFill>
                <a:effectLst/>
                <a:latin typeface="Imprint MT Shadow" panose="04020605060303030202" pitchFamily="82" charset="0"/>
              </a:rPr>
              <a:t> Anand Muni Mishra, our mentor for his support and initial guidance in completing our project. It was a great learning experience.</a:t>
            </a:r>
            <a:endParaRPr lang="en-IN" b="0" dirty="0">
              <a:solidFill>
                <a:schemeClr val="accent6">
                  <a:lumMod val="25000"/>
                </a:schemeClr>
              </a:solidFill>
              <a:effectLst/>
              <a:latin typeface="Imprint MT Shadow" panose="04020605060303030202" pitchFamily="82" charset="0"/>
            </a:endParaRPr>
          </a:p>
          <a:p>
            <a:pPr algn="l"/>
            <a:r>
              <a:rPr lang="en-US" b="0" dirty="0">
                <a:solidFill>
                  <a:schemeClr val="accent6">
                    <a:lumMod val="25000"/>
                  </a:schemeClr>
                </a:solidFill>
                <a:effectLst/>
                <a:latin typeface="Imprint MT Shadow" panose="04020605060303030202" pitchFamily="82" charset="0"/>
              </a:rPr>
              <a:t>This initiative would not have been a success without the contributions of each and every individual. We were always there to cheer each other on, and that is what kept us together until the end.</a:t>
            </a:r>
          </a:p>
          <a:p>
            <a:pPr algn="l"/>
            <a:r>
              <a:rPr lang="en-US" b="0" dirty="0">
                <a:solidFill>
                  <a:schemeClr val="accent6">
                    <a:lumMod val="25000"/>
                  </a:schemeClr>
                </a:solidFill>
                <a:effectLst/>
                <a:latin typeface="Imprint MT Shadow" panose="04020605060303030202" pitchFamily="82" charset="0"/>
              </a:rPr>
              <a:t>W</a:t>
            </a:r>
            <a:r>
              <a:rPr lang="en-US" dirty="0">
                <a:solidFill>
                  <a:schemeClr val="accent6">
                    <a:lumMod val="25000"/>
                  </a:schemeClr>
                </a:solidFill>
                <a:latin typeface="Imprint MT Shadow" panose="04020605060303030202" pitchFamily="82" charset="0"/>
              </a:rPr>
              <a:t>e</a:t>
            </a:r>
            <a:r>
              <a:rPr lang="en-US" b="0" dirty="0">
                <a:solidFill>
                  <a:schemeClr val="accent6">
                    <a:lumMod val="25000"/>
                  </a:schemeClr>
                </a:solidFill>
                <a:effectLst/>
                <a:latin typeface="Imprint MT Shadow" panose="04020605060303030202" pitchFamily="82" charset="0"/>
              </a:rPr>
              <a:t> guarantee that this project was created entirely by us. Finally, we’d like to express our gratitude to our parents and friends for their excellent comments and guidance during the completion of this project.</a:t>
            </a:r>
          </a:p>
          <a:p>
            <a:endParaRPr lang="en-US" b="0" i="0" dirty="0">
              <a:solidFill>
                <a:schemeClr val="tx1"/>
              </a:solidFill>
              <a:effectLst/>
              <a:latin typeface="Matura MT Script Capitals" panose="03020802060602070202" pitchFamily="66" charset="0"/>
            </a:endParaRPr>
          </a:p>
          <a:p>
            <a:endParaRPr lang="en-US" b="0" i="0" dirty="0">
              <a:solidFill>
                <a:schemeClr val="tx1"/>
              </a:solidFill>
              <a:effectLst/>
              <a:latin typeface="Roboto" panose="020B0604020202020204" pitchFamily="2" charset="0"/>
            </a:endParaRPr>
          </a:p>
        </p:txBody>
      </p:sp>
      <p:pic>
        <p:nvPicPr>
          <p:cNvPr id="4" name="Picture 3">
            <a:extLst>
              <a:ext uri="{FF2B5EF4-FFF2-40B4-BE49-F238E27FC236}">
                <a16:creationId xmlns:a16="http://schemas.microsoft.com/office/drawing/2014/main" id="{A3FEE135-F6EF-7744-5569-0CB0DCDD1635}"/>
              </a:ext>
            </a:extLst>
          </p:cNvPr>
          <p:cNvPicPr>
            <a:picLocks noChangeAspect="1"/>
          </p:cNvPicPr>
          <p:nvPr/>
        </p:nvPicPr>
        <p:blipFill>
          <a:blip r:embed="rId2"/>
          <a:stretch>
            <a:fillRect/>
          </a:stretch>
        </p:blipFill>
        <p:spPr>
          <a:xfrm>
            <a:off x="0" y="4665"/>
            <a:ext cx="2141374" cy="377890"/>
          </a:xfrm>
          <a:prstGeom prst="rect">
            <a:avLst/>
          </a:prstGeom>
        </p:spPr>
      </p:pic>
      <p:pic>
        <p:nvPicPr>
          <p:cNvPr id="6" name="Picture 5">
            <a:extLst>
              <a:ext uri="{FF2B5EF4-FFF2-40B4-BE49-F238E27FC236}">
                <a16:creationId xmlns:a16="http://schemas.microsoft.com/office/drawing/2014/main" id="{EF01F952-B37B-4560-EE45-9B5441CBF190}"/>
              </a:ext>
            </a:extLst>
          </p:cNvPr>
          <p:cNvPicPr>
            <a:picLocks noChangeAspect="1"/>
          </p:cNvPicPr>
          <p:nvPr/>
        </p:nvPicPr>
        <p:blipFill>
          <a:blip r:embed="rId3"/>
          <a:stretch>
            <a:fillRect/>
          </a:stretch>
        </p:blipFill>
        <p:spPr>
          <a:xfrm>
            <a:off x="10982131" y="0"/>
            <a:ext cx="1209869" cy="1073020"/>
          </a:xfrm>
          <a:prstGeom prst="rect">
            <a:avLst/>
          </a:prstGeom>
        </p:spPr>
      </p:pic>
    </p:spTree>
    <p:extLst>
      <p:ext uri="{BB962C8B-B14F-4D97-AF65-F5344CB8AC3E}">
        <p14:creationId xmlns:p14="http://schemas.microsoft.com/office/powerpoint/2010/main" val="1732999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normAutofit/>
          </a:bodyPr>
          <a:lstStyle/>
          <a:p>
            <a:r>
              <a:rPr lang="en-US" sz="7200" u="sng" dirty="0"/>
              <a:t>Introduction</a:t>
            </a:r>
          </a:p>
        </p:txBody>
      </p:sp>
      <p:sp>
        <p:nvSpPr>
          <p:cNvPr id="6" name="Content Placeholder 5">
            <a:extLst>
              <a:ext uri="{FF2B5EF4-FFF2-40B4-BE49-F238E27FC236}">
                <a16:creationId xmlns:a16="http://schemas.microsoft.com/office/drawing/2014/main" id="{C3288157-B406-770B-F3E7-6D2025FFBCFB}"/>
              </a:ext>
            </a:extLst>
          </p:cNvPr>
          <p:cNvSpPr>
            <a:spLocks noGrp="1"/>
          </p:cNvSpPr>
          <p:nvPr>
            <p:ph idx="1"/>
          </p:nvPr>
        </p:nvSpPr>
        <p:spPr>
          <a:xfrm>
            <a:off x="838200" y="2308954"/>
            <a:ext cx="10515600" cy="4250467"/>
          </a:xfrm>
        </p:spPr>
        <p:txBody>
          <a:bodyPr>
            <a:normAutofit lnSpcReduction="10000"/>
          </a:bodyPr>
          <a:lstStyle/>
          <a:p>
            <a:pPr marL="0" indent="0" algn="just">
              <a:buNone/>
            </a:pPr>
            <a:endParaRPr lang="en-US" sz="2000" b="0" i="0" dirty="0">
              <a:solidFill>
                <a:schemeClr val="bg2">
                  <a:lumMod val="10000"/>
                </a:schemeClr>
              </a:solidFill>
              <a:effectLst/>
              <a:latin typeface="Imprint MT Shadow" panose="04020605060303030202" pitchFamily="82" charset="0"/>
            </a:endParaRPr>
          </a:p>
          <a:p>
            <a:pPr algn="just"/>
            <a:r>
              <a:rPr lang="en-US" sz="2000" b="0" i="0" dirty="0">
                <a:solidFill>
                  <a:schemeClr val="bg2">
                    <a:lumMod val="10000"/>
                  </a:schemeClr>
                </a:solidFill>
                <a:effectLst/>
                <a:latin typeface="Imprint MT Shadow" panose="04020605060303030202" pitchFamily="82" charset="0"/>
              </a:rPr>
              <a:t>A </a:t>
            </a:r>
            <a:r>
              <a:rPr lang="en-US" sz="2000" b="1" i="0" dirty="0">
                <a:solidFill>
                  <a:schemeClr val="bg2">
                    <a:lumMod val="10000"/>
                  </a:schemeClr>
                </a:solidFill>
                <a:effectLst/>
                <a:latin typeface="Imprint MT Shadow" panose="04020605060303030202" pitchFamily="82" charset="0"/>
              </a:rPr>
              <a:t>quiz</a:t>
            </a:r>
            <a:r>
              <a:rPr lang="en-US" sz="2000" b="0" i="0" dirty="0">
                <a:solidFill>
                  <a:schemeClr val="bg2">
                    <a:lumMod val="10000"/>
                  </a:schemeClr>
                </a:solidFill>
                <a:effectLst/>
                <a:latin typeface="Imprint MT Shadow" panose="04020605060303030202" pitchFamily="82" charset="0"/>
              </a:rPr>
              <a:t> is a form of game or mind sport in which players attempt to answer questions correctly about a certain or variety of subjects. Quizzes can be used as a brief assessment in education and similar fields to measure growth in knowledge, abilities, or skills. </a:t>
            </a:r>
          </a:p>
          <a:p>
            <a:pPr algn="just"/>
            <a:r>
              <a:rPr lang="en-US" sz="2000" b="0" i="0" dirty="0">
                <a:solidFill>
                  <a:schemeClr val="bg2">
                    <a:lumMod val="10000"/>
                  </a:schemeClr>
                </a:solidFill>
                <a:effectLst/>
                <a:latin typeface="Imprint MT Shadow" panose="04020605060303030202" pitchFamily="82" charset="0"/>
              </a:rPr>
              <a:t>They can also be televised for entertainment purposes, often in a game show format. In an educational context, a quiz is usually a form of a student assessment, but often has fewer questions of less difficulty and requires less time for completion than a test. </a:t>
            </a:r>
          </a:p>
          <a:p>
            <a:pPr algn="just"/>
            <a:r>
              <a:rPr lang="en-IN" sz="2000" b="0" i="0" dirty="0">
                <a:solidFill>
                  <a:schemeClr val="bg2">
                    <a:lumMod val="10000"/>
                  </a:schemeClr>
                </a:solidFill>
                <a:effectLst/>
                <a:latin typeface="Imprint MT Shadow" panose="04020605060303030202" pitchFamily="82" charset="0"/>
              </a:rPr>
              <a:t>During this pandemic, giving online quizzes was one of ways teaching was done. </a:t>
            </a:r>
            <a:r>
              <a:rPr lang="en-US" sz="2000" b="0" i="0" dirty="0">
                <a:solidFill>
                  <a:schemeClr val="bg2">
                    <a:lumMod val="10000"/>
                  </a:schemeClr>
                </a:solidFill>
                <a:effectLst/>
                <a:latin typeface="Imprint MT Shadow" panose="04020605060303030202" pitchFamily="82" charset="0"/>
              </a:rPr>
              <a:t>As we know, young learners can easily get bored and lack focus when they study for long periods of time. In order to cope with this limitation, we have to design fun quizzes for students.</a:t>
            </a:r>
          </a:p>
          <a:p>
            <a:pPr algn="just"/>
            <a:r>
              <a:rPr lang="en-US" sz="2000" b="0" i="0" dirty="0">
                <a:solidFill>
                  <a:schemeClr val="bg2">
                    <a:lumMod val="10000"/>
                  </a:schemeClr>
                </a:solidFill>
                <a:effectLst/>
                <a:latin typeface="Imprint MT Shadow" panose="04020605060303030202" pitchFamily="82" charset="0"/>
              </a:rPr>
              <a:t> Unique features such as power-ups and live dashboard in Quizizz can boost their interest toward the quiz. Furthermore there are several benefits of giving online quizzes for students.</a:t>
            </a:r>
          </a:p>
          <a:p>
            <a:pPr algn="just"/>
            <a:r>
              <a:rPr lang="en-US" sz="2000" dirty="0">
                <a:solidFill>
                  <a:schemeClr val="bg2">
                    <a:lumMod val="10000"/>
                  </a:schemeClr>
                </a:solidFill>
                <a:latin typeface="Imprint MT Shadow" panose="04020605060303030202" pitchFamily="82" charset="0"/>
              </a:rPr>
              <a:t>So we have tried to make a online quiz system.</a:t>
            </a:r>
            <a:endParaRPr lang="en-US" sz="2000" b="0" i="0" dirty="0">
              <a:solidFill>
                <a:schemeClr val="bg2">
                  <a:lumMod val="10000"/>
                </a:schemeClr>
              </a:solidFill>
              <a:effectLst/>
              <a:latin typeface="Imprint MT Shadow" panose="04020605060303030202" pitchFamily="82" charset="0"/>
            </a:endParaRPr>
          </a:p>
          <a:p>
            <a:pPr marL="0" indent="0" algn="just">
              <a:buNone/>
            </a:pPr>
            <a:endParaRPr lang="en-US" sz="2400" b="0" i="0" dirty="0">
              <a:solidFill>
                <a:srgbClr val="202122"/>
              </a:solidFill>
              <a:effectLst/>
              <a:latin typeface="Imprint MT Shadow" panose="04020605060303030202" pitchFamily="82" charset="0"/>
            </a:endParaRPr>
          </a:p>
          <a:p>
            <a:pPr marL="0" indent="0" algn="just">
              <a:buNone/>
            </a:pPr>
            <a:endParaRPr lang="en-IN" dirty="0">
              <a:latin typeface="Imprint MT Shadow" panose="04020605060303030202" pitchFamily="82" charset="0"/>
            </a:endParaRPr>
          </a:p>
        </p:txBody>
      </p:sp>
      <p:pic>
        <p:nvPicPr>
          <p:cNvPr id="4" name="Picture 3">
            <a:extLst>
              <a:ext uri="{FF2B5EF4-FFF2-40B4-BE49-F238E27FC236}">
                <a16:creationId xmlns:a16="http://schemas.microsoft.com/office/drawing/2014/main" id="{BC01BDAE-425B-3190-98A6-B6FFE9C0B48A}"/>
              </a:ext>
            </a:extLst>
          </p:cNvPr>
          <p:cNvPicPr>
            <a:picLocks noChangeAspect="1"/>
          </p:cNvPicPr>
          <p:nvPr/>
        </p:nvPicPr>
        <p:blipFill>
          <a:blip r:embed="rId2"/>
          <a:stretch>
            <a:fillRect/>
          </a:stretch>
        </p:blipFill>
        <p:spPr>
          <a:xfrm>
            <a:off x="0" y="-1"/>
            <a:ext cx="1956318" cy="345233"/>
          </a:xfrm>
          <a:prstGeom prst="rect">
            <a:avLst/>
          </a:prstGeom>
        </p:spPr>
      </p:pic>
      <p:pic>
        <p:nvPicPr>
          <p:cNvPr id="7" name="Picture 6">
            <a:extLst>
              <a:ext uri="{FF2B5EF4-FFF2-40B4-BE49-F238E27FC236}">
                <a16:creationId xmlns:a16="http://schemas.microsoft.com/office/drawing/2014/main" id="{35D74838-6907-E59F-1B33-AEF09957BF21}"/>
              </a:ext>
            </a:extLst>
          </p:cNvPr>
          <p:cNvPicPr>
            <a:picLocks noChangeAspect="1"/>
          </p:cNvPicPr>
          <p:nvPr/>
        </p:nvPicPr>
        <p:blipFill>
          <a:blip r:embed="rId3"/>
          <a:stretch>
            <a:fillRect/>
          </a:stretch>
        </p:blipFill>
        <p:spPr>
          <a:xfrm>
            <a:off x="10954139" y="6112"/>
            <a:ext cx="1237861" cy="1133856"/>
          </a:xfrm>
          <a:prstGeom prst="rect">
            <a:avLst/>
          </a:prstGeom>
        </p:spPr>
      </p:pic>
    </p:spTree>
    <p:extLst>
      <p:ext uri="{BB962C8B-B14F-4D97-AF65-F5344CB8AC3E}">
        <p14:creationId xmlns:p14="http://schemas.microsoft.com/office/powerpoint/2010/main" val="361905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BF60C-F0D3-53BE-A454-808BAC813F02}"/>
              </a:ext>
            </a:extLst>
          </p:cNvPr>
          <p:cNvSpPr>
            <a:spLocks noGrp="1"/>
          </p:cNvSpPr>
          <p:nvPr>
            <p:ph type="title"/>
          </p:nvPr>
        </p:nvSpPr>
        <p:spPr>
          <a:xfrm>
            <a:off x="1748028" y="981710"/>
            <a:ext cx="8695944" cy="1325880"/>
          </a:xfrm>
        </p:spPr>
        <p:txBody>
          <a:bodyPr>
            <a:normAutofit/>
          </a:bodyPr>
          <a:lstStyle/>
          <a:p>
            <a:r>
              <a:rPr lang="en-IN" b="1" u="sng" dirty="0"/>
              <a:t>Problem Statement </a:t>
            </a:r>
          </a:p>
        </p:txBody>
      </p:sp>
      <p:sp>
        <p:nvSpPr>
          <p:cNvPr id="3" name="Content Placeholder 2">
            <a:extLst>
              <a:ext uri="{FF2B5EF4-FFF2-40B4-BE49-F238E27FC236}">
                <a16:creationId xmlns:a16="http://schemas.microsoft.com/office/drawing/2014/main" id="{080AEBD6-E248-C91E-74D6-D91A1F989240}"/>
              </a:ext>
            </a:extLst>
          </p:cNvPr>
          <p:cNvSpPr>
            <a:spLocks noGrp="1"/>
          </p:cNvSpPr>
          <p:nvPr>
            <p:ph idx="1"/>
          </p:nvPr>
        </p:nvSpPr>
        <p:spPr>
          <a:xfrm>
            <a:off x="2095500" y="1993900"/>
            <a:ext cx="7872984" cy="3098800"/>
          </a:xfrm>
        </p:spPr>
        <p:txBody>
          <a:bodyPr>
            <a:noAutofit/>
          </a:bodyPr>
          <a:lstStyle/>
          <a:p>
            <a:pPr marL="342900" indent="-342900" algn="l">
              <a:buFont typeface="Wingdings" panose="05000000000000000000" pitchFamily="2" charset="2"/>
              <a:buChar char="§"/>
            </a:pPr>
            <a:r>
              <a:rPr lang="en-US" dirty="0">
                <a:solidFill>
                  <a:schemeClr val="tx1">
                    <a:lumMod val="95000"/>
                    <a:lumOff val="5000"/>
                  </a:schemeClr>
                </a:solidFill>
                <a:latin typeface="Imprint MT Shadow" panose="04020605060303030202" pitchFamily="82" charset="0"/>
              </a:rPr>
              <a:t>The first problem is lecturers need spend more time on grading. This is because lecturer need to check student paper one by one.</a:t>
            </a:r>
          </a:p>
          <a:p>
            <a:pPr marL="342900" indent="-342900" algn="l">
              <a:buFont typeface="Wingdings" panose="05000000000000000000" pitchFamily="2" charset="2"/>
              <a:buChar char="§"/>
            </a:pPr>
            <a:r>
              <a:rPr lang="en-US" dirty="0">
                <a:solidFill>
                  <a:schemeClr val="tx1">
                    <a:lumMod val="95000"/>
                    <a:lumOff val="5000"/>
                  </a:schemeClr>
                </a:solidFill>
                <a:latin typeface="Imprint MT Shadow" panose="04020605060303030202" pitchFamily="82" charset="0"/>
              </a:rPr>
              <a:t>The second problem is difficult for students to answer quiz from any location. Quiz give an impact in coursework. Sometime some students have their own reason cannot take quiz on time. </a:t>
            </a:r>
          </a:p>
          <a:p>
            <a:pPr marL="342900" indent="-342900" algn="l">
              <a:buFont typeface="Wingdings" panose="05000000000000000000" pitchFamily="2" charset="2"/>
              <a:buChar char="§"/>
            </a:pPr>
            <a:r>
              <a:rPr lang="en-US" dirty="0">
                <a:solidFill>
                  <a:schemeClr val="tx1">
                    <a:lumMod val="95000"/>
                    <a:lumOff val="5000"/>
                  </a:schemeClr>
                </a:solidFill>
                <a:latin typeface="Imprint MT Shadow" panose="04020605060303030202" pitchFamily="82" charset="0"/>
              </a:rPr>
              <a:t>In reality, lecturers and students were really important and they play a big role in setup the quiz. Besides, lecturers can test their students’ knowledge by grading. Here, the reasons to develop a web-based quiz system.</a:t>
            </a:r>
            <a:endParaRPr lang="en-IN" dirty="0">
              <a:solidFill>
                <a:schemeClr val="tx1">
                  <a:lumMod val="95000"/>
                  <a:lumOff val="5000"/>
                </a:schemeClr>
              </a:solidFill>
              <a:latin typeface="Imprint MT Shadow" panose="04020605060303030202" pitchFamily="82" charset="0"/>
            </a:endParaRPr>
          </a:p>
        </p:txBody>
      </p:sp>
      <p:sp>
        <p:nvSpPr>
          <p:cNvPr id="5" name="Slide Number Placeholder 4">
            <a:extLst>
              <a:ext uri="{FF2B5EF4-FFF2-40B4-BE49-F238E27FC236}">
                <a16:creationId xmlns:a16="http://schemas.microsoft.com/office/drawing/2014/main" id="{B8B9B183-2073-19B1-7D9C-D06D49571901}"/>
              </a:ext>
            </a:extLst>
          </p:cNvPr>
          <p:cNvSpPr>
            <a:spLocks noGrp="1"/>
          </p:cNvSpPr>
          <p:nvPr>
            <p:ph type="sldNum" sz="quarter" idx="11"/>
          </p:nvPr>
        </p:nvSpPr>
        <p:spPr/>
        <p:txBody>
          <a:bodyPr/>
          <a:lstStyle/>
          <a:p>
            <a:fld id="{294A09A9-5501-47C1-A89A-A340965A2BE2}" type="slidenum">
              <a:rPr lang="en-US" smtClean="0"/>
              <a:pPr/>
              <a:t>6</a:t>
            </a:fld>
            <a:endParaRPr lang="en-US" dirty="0"/>
          </a:p>
        </p:txBody>
      </p:sp>
      <p:pic>
        <p:nvPicPr>
          <p:cNvPr id="6" name="Picture 5">
            <a:extLst>
              <a:ext uri="{FF2B5EF4-FFF2-40B4-BE49-F238E27FC236}">
                <a16:creationId xmlns:a16="http://schemas.microsoft.com/office/drawing/2014/main" id="{687BDB6C-77E6-F9A2-F78D-41675FE05ED1}"/>
              </a:ext>
            </a:extLst>
          </p:cNvPr>
          <p:cNvPicPr>
            <a:picLocks noChangeAspect="1"/>
          </p:cNvPicPr>
          <p:nvPr/>
        </p:nvPicPr>
        <p:blipFill>
          <a:blip r:embed="rId2"/>
          <a:stretch>
            <a:fillRect/>
          </a:stretch>
        </p:blipFill>
        <p:spPr>
          <a:xfrm>
            <a:off x="-12700" y="-20668"/>
            <a:ext cx="2108718" cy="393189"/>
          </a:xfrm>
          <a:prstGeom prst="rect">
            <a:avLst/>
          </a:prstGeom>
        </p:spPr>
      </p:pic>
      <p:pic>
        <p:nvPicPr>
          <p:cNvPr id="7" name="Picture 6">
            <a:extLst>
              <a:ext uri="{FF2B5EF4-FFF2-40B4-BE49-F238E27FC236}">
                <a16:creationId xmlns:a16="http://schemas.microsoft.com/office/drawing/2014/main" id="{99912A6B-4416-6E5D-433D-3D8C8142B291}"/>
              </a:ext>
            </a:extLst>
          </p:cNvPr>
          <p:cNvPicPr>
            <a:picLocks noChangeAspect="1"/>
          </p:cNvPicPr>
          <p:nvPr/>
        </p:nvPicPr>
        <p:blipFill>
          <a:blip r:embed="rId3"/>
          <a:stretch>
            <a:fillRect/>
          </a:stretch>
        </p:blipFill>
        <p:spPr>
          <a:xfrm>
            <a:off x="11000792" y="0"/>
            <a:ext cx="1191208" cy="998376"/>
          </a:xfrm>
          <a:prstGeom prst="rect">
            <a:avLst/>
          </a:prstGeom>
        </p:spPr>
      </p:pic>
    </p:spTree>
    <p:extLst>
      <p:ext uri="{BB962C8B-B14F-4D97-AF65-F5344CB8AC3E}">
        <p14:creationId xmlns:p14="http://schemas.microsoft.com/office/powerpoint/2010/main" val="170692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normAutofit/>
          </a:bodyPr>
          <a:lstStyle/>
          <a:p>
            <a:r>
              <a:rPr lang="en-US" sz="6600" u="sng" dirty="0"/>
              <a:t>Modules Used</a:t>
            </a:r>
            <a:r>
              <a:rPr lang="en-US" sz="6600" u="sng" dirty="0">
                <a:solidFill>
                  <a:schemeClr val="accent3"/>
                </a:solidFill>
              </a:rPr>
              <a:t> </a:t>
            </a:r>
            <a:endParaRPr lang="en-US" sz="6600" u="sng" dirty="0"/>
          </a:p>
        </p:txBody>
      </p:sp>
      <p:sp>
        <p:nvSpPr>
          <p:cNvPr id="6" name="Content Placeholder 5">
            <a:extLst>
              <a:ext uri="{FF2B5EF4-FFF2-40B4-BE49-F238E27FC236}">
                <a16:creationId xmlns:a16="http://schemas.microsoft.com/office/drawing/2014/main" id="{0ABE4160-019D-2DA8-9A68-DE5369621BA0}"/>
              </a:ext>
            </a:extLst>
          </p:cNvPr>
          <p:cNvSpPr>
            <a:spLocks noGrp="1"/>
          </p:cNvSpPr>
          <p:nvPr>
            <p:ph sz="quarter" idx="12"/>
          </p:nvPr>
        </p:nvSpPr>
        <p:spPr>
          <a:xfrm>
            <a:off x="381000" y="2348484"/>
            <a:ext cx="11202924" cy="3976116"/>
          </a:xfrm>
        </p:spPr>
        <p:txBody>
          <a:bodyPr>
            <a:normAutofit/>
          </a:bodyPr>
          <a:lstStyle/>
          <a:p>
            <a:pPr marL="0" indent="0">
              <a:buNone/>
            </a:pPr>
            <a:r>
              <a:rPr lang="en-IN" sz="2000" u="sng" dirty="0">
                <a:solidFill>
                  <a:schemeClr val="tx1">
                    <a:lumMod val="95000"/>
                    <a:lumOff val="5000"/>
                  </a:schemeClr>
                </a:solidFill>
                <a:latin typeface="MV Boli" panose="02000500030200090000" pitchFamily="2" charset="0"/>
                <a:cs typeface="MV Boli" panose="02000500030200090000" pitchFamily="2" charset="0"/>
              </a:rPr>
              <a:t>TKINTER</a:t>
            </a:r>
            <a:r>
              <a:rPr lang="en-IN" sz="2000" dirty="0">
                <a:solidFill>
                  <a:schemeClr val="tx1">
                    <a:lumMod val="95000"/>
                    <a:lumOff val="5000"/>
                  </a:schemeClr>
                </a:solidFill>
                <a:latin typeface="MV Boli" panose="02000500030200090000" pitchFamily="2" charset="0"/>
                <a:cs typeface="MV Boli" panose="02000500030200090000" pitchFamily="2" charset="0"/>
              </a:rPr>
              <a:t> :- </a:t>
            </a:r>
            <a:r>
              <a:rPr lang="en-US" sz="2000" b="0" i="0" dirty="0">
                <a:solidFill>
                  <a:schemeClr val="tx1">
                    <a:lumMod val="95000"/>
                    <a:lumOff val="5000"/>
                  </a:schemeClr>
                </a:solidFill>
                <a:effectLst/>
                <a:latin typeface="Imprint MT Shadow" panose="04020605060303030202" pitchFamily="82" charset="0"/>
                <a:ea typeface="Segoe UI Black" panose="020B0A02040204020203" pitchFamily="34" charset="0"/>
              </a:rPr>
              <a:t>Tkinter is</a:t>
            </a:r>
            <a:r>
              <a:rPr lang="en-US" sz="2000" i="0" dirty="0">
                <a:solidFill>
                  <a:schemeClr val="tx1">
                    <a:lumMod val="95000"/>
                    <a:lumOff val="5000"/>
                  </a:schemeClr>
                </a:solidFill>
                <a:effectLst/>
                <a:latin typeface="Imprint MT Shadow" panose="04020605060303030202" pitchFamily="82" charset="0"/>
                <a:ea typeface="Segoe UI Black" panose="020B0A02040204020203" pitchFamily="34" charset="0"/>
              </a:rPr>
              <a:t> the standard GUI (graphical user interface) library for Python</a:t>
            </a:r>
            <a:r>
              <a:rPr lang="en-US" sz="2000" b="1" i="0" dirty="0">
                <a:solidFill>
                  <a:schemeClr val="tx1">
                    <a:lumMod val="95000"/>
                    <a:lumOff val="5000"/>
                  </a:schemeClr>
                </a:solidFill>
                <a:effectLst/>
                <a:latin typeface="Imprint MT Shadow" panose="04020605060303030202" pitchFamily="82" charset="0"/>
                <a:ea typeface="Segoe UI Black" panose="020B0A02040204020203" pitchFamily="34" charset="0"/>
              </a:rPr>
              <a:t>. </a:t>
            </a:r>
            <a:r>
              <a:rPr lang="en-US" sz="2000" b="0" i="0" dirty="0">
                <a:solidFill>
                  <a:schemeClr val="tx1">
                    <a:lumMod val="95000"/>
                    <a:lumOff val="5000"/>
                  </a:schemeClr>
                </a:solidFill>
                <a:effectLst/>
                <a:latin typeface="Imprint MT Shadow" panose="04020605060303030202" pitchFamily="82" charset="0"/>
                <a:ea typeface="Segoe UI Black" panose="020B0A02040204020203" pitchFamily="34" charset="0"/>
              </a:rPr>
              <a:t>Python when combined with Tkinter provides a fast and easy way to create GUI applications. Tkinter provides a powerful object-oriented interface to the Tk GUI toolkit</a:t>
            </a:r>
            <a:r>
              <a:rPr lang="en-IN" sz="2000" b="0" i="0" dirty="0">
                <a:solidFill>
                  <a:schemeClr val="tx1">
                    <a:lumMod val="95000"/>
                    <a:lumOff val="5000"/>
                  </a:schemeClr>
                </a:solidFill>
                <a:effectLst/>
                <a:latin typeface="Imprint MT Shadow" panose="04020605060303030202" pitchFamily="82" charset="0"/>
                <a:ea typeface="Segoe UI Black" panose="020B0A02040204020203" pitchFamily="34" charset="0"/>
              </a:rPr>
              <a:t>.</a:t>
            </a:r>
          </a:p>
          <a:p>
            <a:pPr>
              <a:buClr>
                <a:schemeClr val="tx1">
                  <a:lumMod val="95000"/>
                  <a:lumOff val="5000"/>
                </a:schemeClr>
              </a:buClr>
              <a:buFont typeface="Wingdings" panose="05000000000000000000" pitchFamily="2" charset="2"/>
              <a:buChar char="q"/>
            </a:pPr>
            <a:r>
              <a:rPr lang="en-IN" sz="2000" dirty="0">
                <a:solidFill>
                  <a:schemeClr val="tx1"/>
                </a:solidFill>
                <a:latin typeface="MV Boli" panose="02000500030200090000" pitchFamily="2" charset="0"/>
                <a:cs typeface="MV Boli" panose="02000500030200090000" pitchFamily="2" charset="0"/>
              </a:rPr>
              <a:t> f</a:t>
            </a:r>
            <a:r>
              <a:rPr lang="en-IN" sz="2000" dirty="0">
                <a:solidFill>
                  <a:schemeClr val="tx1"/>
                </a:solidFill>
                <a:effectLst/>
                <a:latin typeface="MV Boli" panose="02000500030200090000" pitchFamily="2" charset="0"/>
                <a:cs typeface="MV Boli" panose="02000500030200090000" pitchFamily="2" charset="0"/>
              </a:rPr>
              <a:t>rom tkinter import* :-</a:t>
            </a:r>
          </a:p>
          <a:p>
            <a:pPr marL="0" indent="0">
              <a:buNone/>
            </a:pPr>
            <a:r>
              <a:rPr lang="en-IN" sz="2000" dirty="0">
                <a:solidFill>
                  <a:schemeClr val="tx1"/>
                </a:solidFill>
                <a:latin typeface="Imprint MT Shadow" panose="04020605060303030202" pitchFamily="82" charset="0"/>
              </a:rPr>
              <a:t>It is a method to import tkinter library to our code which comes with inbuilt methods or functions.</a:t>
            </a:r>
            <a:r>
              <a:rPr lang="en-US" sz="2000" b="0" i="0" dirty="0">
                <a:solidFill>
                  <a:schemeClr val="tx1"/>
                </a:solidFill>
                <a:effectLst/>
                <a:latin typeface="Imprint MT Shadow" panose="04020605060303030202" pitchFamily="82" charset="0"/>
              </a:rPr>
              <a:t> We don’t have to explicitly override the method for the widgets.</a:t>
            </a:r>
          </a:p>
          <a:p>
            <a:pPr>
              <a:buFont typeface="Wingdings" panose="05000000000000000000" pitchFamily="2" charset="2"/>
              <a:buChar char="q"/>
            </a:pPr>
            <a:r>
              <a:rPr lang="en-US" sz="2000" dirty="0">
                <a:solidFill>
                  <a:schemeClr val="tx1"/>
                </a:solidFill>
                <a:latin typeface="Imprint MT Shadow" panose="04020605060303030202" pitchFamily="82" charset="0"/>
              </a:rPr>
              <a:t> </a:t>
            </a:r>
            <a:r>
              <a:rPr lang="en-US" sz="2000" dirty="0">
                <a:solidFill>
                  <a:schemeClr val="tx1"/>
                </a:solidFill>
                <a:latin typeface="MV Boli" panose="02000500030200090000" pitchFamily="2" charset="0"/>
                <a:cs typeface="MV Boli" panose="02000500030200090000" pitchFamily="2" charset="0"/>
              </a:rPr>
              <a:t>import Random :-</a:t>
            </a:r>
          </a:p>
          <a:p>
            <a:pPr marL="0" indent="0">
              <a:buNone/>
            </a:pPr>
            <a:r>
              <a:rPr lang="en-US" sz="2000" dirty="0">
                <a:solidFill>
                  <a:srgbClr val="202124"/>
                </a:solidFill>
                <a:latin typeface="Imprint MT Shadow" panose="04020605060303030202" pitchFamily="82" charset="0"/>
              </a:rPr>
              <a:t>I</a:t>
            </a:r>
            <a:r>
              <a:rPr lang="en-US" sz="2000" b="0" i="0" dirty="0">
                <a:solidFill>
                  <a:srgbClr val="202124"/>
                </a:solidFill>
                <a:effectLst/>
                <a:latin typeface="Imprint MT Shadow" panose="04020605060303030202" pitchFamily="82" charset="0"/>
              </a:rPr>
              <a:t>mport random module is </a:t>
            </a:r>
            <a:r>
              <a:rPr lang="en-US" sz="2000" i="0" dirty="0">
                <a:solidFill>
                  <a:srgbClr val="202124"/>
                </a:solidFill>
                <a:effectLst/>
                <a:latin typeface="Imprint MT Shadow" panose="04020605060303030202" pitchFamily="82" charset="0"/>
              </a:rPr>
              <a:t>used to generate random float values.  </a:t>
            </a:r>
            <a:r>
              <a:rPr lang="en-US" sz="2000" b="0" i="0" dirty="0">
                <a:solidFill>
                  <a:srgbClr val="202124"/>
                </a:solidFill>
                <a:effectLst/>
                <a:latin typeface="Imprint MT Shadow" panose="04020605060303030202" pitchFamily="82" charset="0"/>
              </a:rPr>
              <a:t>random() method helps to generate a random float value ranging from 0.0 to 1.0. There are no arguments required for the function. </a:t>
            </a:r>
          </a:p>
          <a:p>
            <a:pPr marL="0" indent="0">
              <a:buNone/>
            </a:pPr>
            <a:r>
              <a:rPr lang="en-US" sz="2000" dirty="0">
                <a:solidFill>
                  <a:srgbClr val="202124"/>
                </a:solidFill>
                <a:latin typeface="Imprint MT Shadow" panose="04020605060303030202" pitchFamily="82" charset="0"/>
              </a:rPr>
              <a:t>It is used for shuffling the question each time when we run the program</a:t>
            </a:r>
            <a:endParaRPr lang="en-US" sz="2000" b="0" i="0" dirty="0">
              <a:solidFill>
                <a:schemeClr val="tx1"/>
              </a:solidFill>
              <a:effectLst/>
              <a:latin typeface="Imprint MT Shadow" panose="04020605060303030202" pitchFamily="82" charset="0"/>
              <a:cs typeface="MV Boli" panose="02000500030200090000" pitchFamily="2" charset="0"/>
            </a:endParaRPr>
          </a:p>
          <a:p>
            <a:pPr marL="0" indent="0">
              <a:buNone/>
            </a:pPr>
            <a:endParaRPr lang="en-IN" sz="1600" b="0" dirty="0">
              <a:solidFill>
                <a:srgbClr val="C586C0"/>
              </a:solidFill>
              <a:effectLst/>
              <a:latin typeface="Consolas" panose="020B0609020204030204" pitchFamily="49" charset="0"/>
            </a:endParaRPr>
          </a:p>
          <a:p>
            <a:endParaRPr lang="en-IN" sz="2400" b="0" i="0" dirty="0">
              <a:solidFill>
                <a:srgbClr val="7F867A"/>
              </a:solidFill>
              <a:effectLst/>
              <a:latin typeface="Bahnschrift Condensed" panose="020B0502040204020203" pitchFamily="34" charset="0"/>
              <a:ea typeface="Segoe UI Black" panose="020B0A02040204020203" pitchFamily="34" charset="0"/>
            </a:endParaRPr>
          </a:p>
          <a:p>
            <a:pPr marL="0" indent="0">
              <a:buNone/>
            </a:pPr>
            <a:endParaRPr lang="en-IN" sz="2400" b="0" i="0" dirty="0">
              <a:solidFill>
                <a:srgbClr val="7F867A"/>
              </a:solidFill>
              <a:effectLst/>
              <a:latin typeface="Bahnschrift Condensed" panose="020B0502040204020203" pitchFamily="34" charset="0"/>
              <a:ea typeface="Segoe UI Black" panose="020B0A02040204020203" pitchFamily="34" charset="0"/>
            </a:endParaRPr>
          </a:p>
          <a:p>
            <a:pPr marL="0" indent="0">
              <a:buNone/>
            </a:pPr>
            <a:endParaRPr lang="en-IN" sz="2000" dirty="0">
              <a:solidFill>
                <a:srgbClr val="7F867A"/>
              </a:solidFill>
              <a:latin typeface="Segoe UI Black" panose="020B0A02040204020203" pitchFamily="34" charset="0"/>
              <a:ea typeface="Segoe UI Black" panose="020B0A02040204020203" pitchFamily="34" charset="0"/>
            </a:endParaRPr>
          </a:p>
        </p:txBody>
      </p:sp>
      <p:pic>
        <p:nvPicPr>
          <p:cNvPr id="4" name="Picture 3">
            <a:extLst>
              <a:ext uri="{FF2B5EF4-FFF2-40B4-BE49-F238E27FC236}">
                <a16:creationId xmlns:a16="http://schemas.microsoft.com/office/drawing/2014/main" id="{E69A513F-DCB2-3F72-22D7-3682EAE0FE2C}"/>
              </a:ext>
            </a:extLst>
          </p:cNvPr>
          <p:cNvPicPr>
            <a:picLocks noChangeAspect="1"/>
          </p:cNvPicPr>
          <p:nvPr/>
        </p:nvPicPr>
        <p:blipFill>
          <a:blip r:embed="rId2"/>
          <a:stretch>
            <a:fillRect/>
          </a:stretch>
        </p:blipFill>
        <p:spPr>
          <a:xfrm>
            <a:off x="0" y="-20668"/>
            <a:ext cx="2108718" cy="393189"/>
          </a:xfrm>
          <a:prstGeom prst="rect">
            <a:avLst/>
          </a:prstGeom>
        </p:spPr>
      </p:pic>
      <p:pic>
        <p:nvPicPr>
          <p:cNvPr id="7" name="Picture 6">
            <a:extLst>
              <a:ext uri="{FF2B5EF4-FFF2-40B4-BE49-F238E27FC236}">
                <a16:creationId xmlns:a16="http://schemas.microsoft.com/office/drawing/2014/main" id="{BB59702C-1D3D-5403-4C87-4CFFAF9A18B1}"/>
              </a:ext>
            </a:extLst>
          </p:cNvPr>
          <p:cNvPicPr>
            <a:picLocks noChangeAspect="1"/>
          </p:cNvPicPr>
          <p:nvPr/>
        </p:nvPicPr>
        <p:blipFill>
          <a:blip r:embed="rId3"/>
          <a:stretch>
            <a:fillRect/>
          </a:stretch>
        </p:blipFill>
        <p:spPr>
          <a:xfrm>
            <a:off x="11196735" y="0"/>
            <a:ext cx="995265" cy="951722"/>
          </a:xfrm>
          <a:prstGeom prst="rect">
            <a:avLst/>
          </a:prstGeom>
        </p:spPr>
      </p:pic>
      <p:pic>
        <p:nvPicPr>
          <p:cNvPr id="5" name="Picture 4">
            <a:extLst>
              <a:ext uri="{FF2B5EF4-FFF2-40B4-BE49-F238E27FC236}">
                <a16:creationId xmlns:a16="http://schemas.microsoft.com/office/drawing/2014/main" id="{BA069219-4598-C1F9-E3B5-F32E78905C98}"/>
              </a:ext>
            </a:extLst>
          </p:cNvPr>
          <p:cNvPicPr>
            <a:picLocks noChangeAspect="1"/>
          </p:cNvPicPr>
          <p:nvPr/>
        </p:nvPicPr>
        <p:blipFill>
          <a:blip r:embed="rId4"/>
          <a:stretch>
            <a:fillRect/>
          </a:stretch>
        </p:blipFill>
        <p:spPr>
          <a:xfrm>
            <a:off x="2640563" y="5772748"/>
            <a:ext cx="5635690" cy="1085252"/>
          </a:xfrm>
          <a:prstGeom prst="rect">
            <a:avLst/>
          </a:prstGeom>
        </p:spPr>
      </p:pic>
      <p:pic>
        <p:nvPicPr>
          <p:cNvPr id="8" name="Picture 7">
            <a:extLst>
              <a:ext uri="{FF2B5EF4-FFF2-40B4-BE49-F238E27FC236}">
                <a16:creationId xmlns:a16="http://schemas.microsoft.com/office/drawing/2014/main" id="{D7521984-7C89-CF6A-9AB0-F7C6181000BB}"/>
              </a:ext>
            </a:extLst>
          </p:cNvPr>
          <p:cNvPicPr>
            <a:picLocks noChangeAspect="1"/>
          </p:cNvPicPr>
          <p:nvPr/>
        </p:nvPicPr>
        <p:blipFill>
          <a:blip r:embed="rId2"/>
          <a:stretch>
            <a:fillRect/>
          </a:stretch>
        </p:blipFill>
        <p:spPr>
          <a:xfrm>
            <a:off x="-12700" y="-20668"/>
            <a:ext cx="2108718" cy="393189"/>
          </a:xfrm>
          <a:prstGeom prst="rect">
            <a:avLst/>
          </a:prstGeom>
        </p:spPr>
      </p:pic>
    </p:spTree>
    <p:extLst>
      <p:ext uri="{BB962C8B-B14F-4D97-AF65-F5344CB8AC3E}">
        <p14:creationId xmlns:p14="http://schemas.microsoft.com/office/powerpoint/2010/main" val="5889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normAutofit/>
          </a:bodyPr>
          <a:lstStyle/>
          <a:p>
            <a:r>
              <a:rPr lang="en-IN" sz="4800" i="0" u="sng" dirty="0">
                <a:effectLst/>
                <a:cs typeface="Heebo" pitchFamily="2" charset="-79"/>
              </a:rPr>
              <a:t>Tkinter Widgets Used </a:t>
            </a:r>
            <a:endParaRPr lang="en-US" sz="4800" u="sng" dirty="0"/>
          </a:p>
        </p:txBody>
      </p:sp>
      <p:sp>
        <p:nvSpPr>
          <p:cNvPr id="21" name="TextBox 20">
            <a:extLst>
              <a:ext uri="{FF2B5EF4-FFF2-40B4-BE49-F238E27FC236}">
                <a16:creationId xmlns:a16="http://schemas.microsoft.com/office/drawing/2014/main" id="{CE821CB7-2C35-D01F-EE4A-0106CFC5DEEB}"/>
              </a:ext>
            </a:extLst>
          </p:cNvPr>
          <p:cNvSpPr txBox="1"/>
          <p:nvPr/>
        </p:nvSpPr>
        <p:spPr>
          <a:xfrm>
            <a:off x="837187" y="1783894"/>
            <a:ext cx="10384971" cy="4708981"/>
          </a:xfrm>
          <a:prstGeom prst="rect">
            <a:avLst/>
          </a:prstGeom>
          <a:noFill/>
        </p:spPr>
        <p:txBody>
          <a:bodyPr wrap="square" rtlCol="0">
            <a:spAutoFit/>
          </a:bodyPr>
          <a:lstStyle/>
          <a:p>
            <a:pPr marL="285750" indent="-285750">
              <a:buClr>
                <a:schemeClr val="tx1">
                  <a:lumMod val="95000"/>
                  <a:lumOff val="5000"/>
                </a:schemeClr>
              </a:buClr>
              <a:buFont typeface="Wingdings" panose="05000000000000000000" pitchFamily="2" charset="2"/>
              <a:buChar char="q"/>
            </a:pPr>
            <a:r>
              <a:rPr lang="en-US" sz="2400" dirty="0">
                <a:solidFill>
                  <a:srgbClr val="000000"/>
                </a:solidFill>
                <a:latin typeface="MV Boli" panose="02000500030200090000" pitchFamily="2" charset="0"/>
                <a:cs typeface="MV Boli" panose="02000500030200090000" pitchFamily="2" charset="0"/>
              </a:rPr>
              <a:t>f</a:t>
            </a:r>
            <a:r>
              <a:rPr lang="en-US" sz="2400" u="sng" dirty="0">
                <a:solidFill>
                  <a:srgbClr val="000000"/>
                </a:solidFill>
                <a:latin typeface="MV Boli" panose="02000500030200090000" pitchFamily="2" charset="0"/>
                <a:cs typeface="MV Boli" panose="02000500030200090000" pitchFamily="2" charset="0"/>
              </a:rPr>
              <a:t>rame</a:t>
            </a:r>
            <a:r>
              <a:rPr lang="en-US" sz="2400" dirty="0">
                <a:solidFill>
                  <a:srgbClr val="000000"/>
                </a:solidFill>
                <a:latin typeface="MV Boli" panose="02000500030200090000" pitchFamily="2" charset="0"/>
                <a:cs typeface="MV Boli" panose="02000500030200090000" pitchFamily="2" charset="0"/>
              </a:rPr>
              <a:t> :-</a:t>
            </a:r>
            <a:r>
              <a:rPr lang="en-US" sz="2400" b="0" i="0" dirty="0">
                <a:solidFill>
                  <a:srgbClr val="000000"/>
                </a:solidFill>
                <a:effectLst/>
                <a:latin typeface="Imprint MT Shadow" panose="04020605060303030202" pitchFamily="82" charset="0"/>
                <a:cs typeface="MV Boli" panose="02000500030200090000" pitchFamily="2" charset="0"/>
              </a:rPr>
              <a:t>The Frame widget was used as a container widget to organize other widgets.</a:t>
            </a:r>
            <a:endParaRPr lang="en-US" b="0" i="0" dirty="0">
              <a:solidFill>
                <a:srgbClr val="000000"/>
              </a:solidFill>
              <a:effectLst/>
              <a:latin typeface="Nunito" pitchFamily="2" charset="0"/>
            </a:endParaRPr>
          </a:p>
          <a:p>
            <a:pPr marL="285750" indent="-285750">
              <a:buClr>
                <a:schemeClr val="tx1">
                  <a:lumMod val="95000"/>
                  <a:lumOff val="5000"/>
                </a:schemeClr>
              </a:buClr>
              <a:buFont typeface="Wingdings" panose="05000000000000000000" pitchFamily="2" charset="2"/>
              <a:buChar char="q"/>
            </a:pPr>
            <a:r>
              <a:rPr lang="en-IN" sz="2400" u="sng" dirty="0">
                <a:solidFill>
                  <a:srgbClr val="000000"/>
                </a:solidFill>
                <a:latin typeface="MV Boli" panose="02000500030200090000" pitchFamily="2" charset="0"/>
                <a:cs typeface="MV Boli" panose="02000500030200090000" pitchFamily="2" charset="0"/>
              </a:rPr>
              <a:t>text</a:t>
            </a:r>
            <a:r>
              <a:rPr lang="en-IN" sz="2400" dirty="0">
                <a:solidFill>
                  <a:srgbClr val="000000"/>
                </a:solidFill>
                <a:latin typeface="MV Boli" panose="02000500030200090000" pitchFamily="2" charset="0"/>
                <a:cs typeface="MV Boli" panose="02000500030200090000" pitchFamily="2" charset="0"/>
              </a:rPr>
              <a:t> :-</a:t>
            </a:r>
            <a:r>
              <a:rPr lang="en-US" sz="2400" b="0" i="0" dirty="0">
                <a:solidFill>
                  <a:srgbClr val="000000"/>
                </a:solidFill>
                <a:effectLst/>
                <a:latin typeface="Imprint MT Shadow" panose="04020605060303030202" pitchFamily="82" charset="0"/>
              </a:rPr>
              <a:t>The Text widget was used to display text in multiple lines.</a:t>
            </a:r>
            <a:endParaRPr lang="en-US" sz="2400" dirty="0">
              <a:solidFill>
                <a:srgbClr val="000000"/>
              </a:solidFill>
              <a:latin typeface="MV Boli" panose="02000500030200090000" pitchFamily="2" charset="0"/>
              <a:cs typeface="MV Boli" panose="02000500030200090000" pitchFamily="2" charset="0"/>
            </a:endParaRPr>
          </a:p>
          <a:p>
            <a:pPr marL="285750" indent="-285750">
              <a:buClr>
                <a:schemeClr val="tx1">
                  <a:lumMod val="95000"/>
                  <a:lumOff val="5000"/>
                </a:schemeClr>
              </a:buClr>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label</a:t>
            </a:r>
            <a:r>
              <a:rPr lang="en-US" sz="2400" dirty="0">
                <a:solidFill>
                  <a:srgbClr val="000000"/>
                </a:solidFill>
                <a:latin typeface="MV Boli" panose="02000500030200090000" pitchFamily="2" charset="0"/>
                <a:cs typeface="MV Boli" panose="02000500030200090000" pitchFamily="2" charset="0"/>
              </a:rPr>
              <a:t> :-</a:t>
            </a:r>
            <a:r>
              <a:rPr lang="en-US" sz="2400" b="0" i="0" dirty="0">
                <a:solidFill>
                  <a:srgbClr val="000000"/>
                </a:solidFill>
                <a:effectLst/>
                <a:latin typeface="Imprint MT Shadow" panose="04020605060303030202" pitchFamily="82" charset="0"/>
              </a:rPr>
              <a:t>The Label widget was used to provide a single-line caption for other widgets.</a:t>
            </a:r>
            <a:endParaRPr lang="en-US" dirty="0">
              <a:solidFill>
                <a:srgbClr val="000000"/>
              </a:solidFill>
              <a:latin typeface="Nunito" pitchFamily="2" charset="0"/>
            </a:endParaRPr>
          </a:p>
          <a:p>
            <a:pPr marL="285750" indent="-285750">
              <a:buClr>
                <a:schemeClr val="tx1">
                  <a:lumMod val="95000"/>
                  <a:lumOff val="5000"/>
                </a:schemeClr>
              </a:buClr>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button</a:t>
            </a:r>
            <a:r>
              <a:rPr lang="en-US" sz="2400" dirty="0">
                <a:solidFill>
                  <a:srgbClr val="000000"/>
                </a:solidFill>
                <a:latin typeface="MV Boli" panose="02000500030200090000" pitchFamily="2" charset="0"/>
                <a:cs typeface="MV Boli" panose="02000500030200090000" pitchFamily="2" charset="0"/>
              </a:rPr>
              <a:t> :-</a:t>
            </a:r>
            <a:r>
              <a:rPr lang="en-US" sz="2400" b="0" i="0" dirty="0">
                <a:solidFill>
                  <a:srgbClr val="000000"/>
                </a:solidFill>
                <a:effectLst/>
                <a:latin typeface="MV Boli" panose="02000500030200090000" pitchFamily="2" charset="0"/>
                <a:cs typeface="MV Boli" panose="02000500030200090000" pitchFamily="2" charset="0"/>
              </a:rPr>
              <a:t> </a:t>
            </a:r>
            <a:r>
              <a:rPr lang="en-US" sz="2400" dirty="0">
                <a:solidFill>
                  <a:srgbClr val="000000"/>
                </a:solidFill>
                <a:latin typeface="Imprint MT Shadow" panose="04020605060303030202" pitchFamily="82" charset="0"/>
              </a:rPr>
              <a:t>T</a:t>
            </a:r>
            <a:r>
              <a:rPr lang="en-US" sz="2400" b="0" i="0" dirty="0">
                <a:solidFill>
                  <a:srgbClr val="000000"/>
                </a:solidFill>
                <a:effectLst/>
                <a:latin typeface="Imprint MT Shadow" panose="04020605060303030202" pitchFamily="82" charset="0"/>
              </a:rPr>
              <a:t>he Button widget was used to display buttons for different questions in the quiz.</a:t>
            </a:r>
          </a:p>
          <a:p>
            <a:pPr marL="342900" indent="-342900">
              <a:buClr>
                <a:schemeClr val="tx1">
                  <a:lumMod val="95000"/>
                  <a:lumOff val="5000"/>
                </a:schemeClr>
              </a:buClr>
              <a:buFont typeface="Wingdings" panose="05000000000000000000" pitchFamily="2" charset="2"/>
              <a:buChar char="q"/>
            </a:pPr>
            <a:r>
              <a:rPr lang="en-US" sz="2400" b="0" i="0" u="sng" dirty="0">
                <a:solidFill>
                  <a:srgbClr val="000000"/>
                </a:solidFill>
                <a:effectLst/>
                <a:latin typeface="MV Boli" panose="02000500030200090000" pitchFamily="2" charset="0"/>
                <a:cs typeface="MV Boli" panose="02000500030200090000" pitchFamily="2" charset="0"/>
              </a:rPr>
              <a:t>radiobutton</a:t>
            </a:r>
            <a:r>
              <a:rPr lang="en-US" sz="2400" dirty="0">
                <a:solidFill>
                  <a:srgbClr val="000000"/>
                </a:solidFill>
                <a:latin typeface="MV Boli" panose="02000500030200090000" pitchFamily="2" charset="0"/>
                <a:cs typeface="MV Boli" panose="02000500030200090000" pitchFamily="2" charset="0"/>
              </a:rPr>
              <a:t> :- </a:t>
            </a:r>
            <a:r>
              <a:rPr lang="en-US" sz="2400" dirty="0">
                <a:solidFill>
                  <a:srgbClr val="000000"/>
                </a:solidFill>
                <a:latin typeface="Imprint MT Shadow" panose="04020605060303030202" pitchFamily="82" charset="0"/>
                <a:cs typeface="MV Boli" panose="02000500030200090000" pitchFamily="2" charset="0"/>
              </a:rPr>
              <a:t>It is used to implement one-of-many selection as it allows only one option to be selected.</a:t>
            </a:r>
          </a:p>
          <a:p>
            <a:pPr marL="342900" indent="-342900">
              <a:buClr>
                <a:schemeClr val="tx1">
                  <a:lumMod val="95000"/>
                  <a:lumOff val="5000"/>
                </a:schemeClr>
              </a:buClr>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Btnstart(buttonstart)</a:t>
            </a:r>
            <a:r>
              <a:rPr lang="en-US" sz="2400" dirty="0">
                <a:solidFill>
                  <a:srgbClr val="000000"/>
                </a:solidFill>
                <a:latin typeface="MV Boli" panose="02000500030200090000" pitchFamily="2" charset="0"/>
                <a:cs typeface="MV Boli" panose="02000500030200090000" pitchFamily="2" charset="0"/>
              </a:rPr>
              <a:t> :- </a:t>
            </a:r>
            <a:r>
              <a:rPr lang="en-US" sz="2400" dirty="0">
                <a:solidFill>
                  <a:srgbClr val="000000"/>
                </a:solidFill>
                <a:latin typeface="Imprint MT Shadow" panose="04020605060303030202" pitchFamily="82" charset="0"/>
                <a:cs typeface="MV Boli" panose="02000500030200090000" pitchFamily="2" charset="0"/>
              </a:rPr>
              <a:t>it is used as a button which is used to start the quiz.</a:t>
            </a:r>
          </a:p>
          <a:p>
            <a:pPr marL="342900" indent="-342900">
              <a:buClr>
                <a:schemeClr val="tx1">
                  <a:lumMod val="95000"/>
                  <a:lumOff val="5000"/>
                </a:schemeClr>
              </a:buClr>
              <a:buFont typeface="Wingdings" panose="05000000000000000000" pitchFamily="2" charset="2"/>
              <a:buChar char="q"/>
            </a:pPr>
            <a:endParaRPr lang="en-US" dirty="0">
              <a:solidFill>
                <a:srgbClr val="000000"/>
              </a:solidFill>
              <a:latin typeface="Nunito" pitchFamily="2" charset="0"/>
            </a:endParaRPr>
          </a:p>
          <a:p>
            <a:pPr>
              <a:buClr>
                <a:schemeClr val="tx1">
                  <a:lumMod val="95000"/>
                  <a:lumOff val="5000"/>
                </a:schemeClr>
              </a:buClr>
            </a:pPr>
            <a:endParaRPr lang="en-US" b="0" i="0" dirty="0">
              <a:solidFill>
                <a:srgbClr val="000000"/>
              </a:solidFill>
              <a:effectLst/>
              <a:latin typeface="Nunito" pitchFamily="2" charset="0"/>
            </a:endParaRPr>
          </a:p>
        </p:txBody>
      </p:sp>
      <p:pic>
        <p:nvPicPr>
          <p:cNvPr id="4" name="Picture 3">
            <a:extLst>
              <a:ext uri="{FF2B5EF4-FFF2-40B4-BE49-F238E27FC236}">
                <a16:creationId xmlns:a16="http://schemas.microsoft.com/office/drawing/2014/main" id="{462A8DD8-4EDD-458F-8BAA-FFB2631AD45E}"/>
              </a:ext>
            </a:extLst>
          </p:cNvPr>
          <p:cNvPicPr>
            <a:picLocks noChangeAspect="1"/>
          </p:cNvPicPr>
          <p:nvPr/>
        </p:nvPicPr>
        <p:blipFill>
          <a:blip r:embed="rId2"/>
          <a:stretch>
            <a:fillRect/>
          </a:stretch>
        </p:blipFill>
        <p:spPr>
          <a:xfrm>
            <a:off x="0" y="22194"/>
            <a:ext cx="2465026" cy="435005"/>
          </a:xfrm>
          <a:prstGeom prst="rect">
            <a:avLst/>
          </a:prstGeom>
        </p:spPr>
      </p:pic>
      <p:pic>
        <p:nvPicPr>
          <p:cNvPr id="6" name="Picture 5">
            <a:extLst>
              <a:ext uri="{FF2B5EF4-FFF2-40B4-BE49-F238E27FC236}">
                <a16:creationId xmlns:a16="http://schemas.microsoft.com/office/drawing/2014/main" id="{23824B0D-5983-916F-4D9C-0B3DEA569233}"/>
              </a:ext>
            </a:extLst>
          </p:cNvPr>
          <p:cNvPicPr>
            <a:picLocks noChangeAspect="1"/>
          </p:cNvPicPr>
          <p:nvPr/>
        </p:nvPicPr>
        <p:blipFill>
          <a:blip r:embed="rId3"/>
          <a:stretch>
            <a:fillRect/>
          </a:stretch>
        </p:blipFill>
        <p:spPr>
          <a:xfrm>
            <a:off x="11044302" y="0"/>
            <a:ext cx="1191208" cy="998376"/>
          </a:xfrm>
          <a:prstGeom prst="rect">
            <a:avLst/>
          </a:prstGeom>
        </p:spPr>
      </p:pic>
      <p:pic>
        <p:nvPicPr>
          <p:cNvPr id="5" name="Picture 4">
            <a:extLst>
              <a:ext uri="{FF2B5EF4-FFF2-40B4-BE49-F238E27FC236}">
                <a16:creationId xmlns:a16="http://schemas.microsoft.com/office/drawing/2014/main" id="{BA76A739-3A05-3F6A-36C8-2A020651B31A}"/>
              </a:ext>
            </a:extLst>
          </p:cNvPr>
          <p:cNvPicPr>
            <a:picLocks noChangeAspect="1"/>
          </p:cNvPicPr>
          <p:nvPr/>
        </p:nvPicPr>
        <p:blipFill>
          <a:blip r:embed="rId3"/>
          <a:stretch>
            <a:fillRect/>
          </a:stretch>
        </p:blipFill>
        <p:spPr>
          <a:xfrm>
            <a:off x="11095102" y="0"/>
            <a:ext cx="1191208" cy="998376"/>
          </a:xfrm>
          <a:prstGeom prst="rect">
            <a:avLst/>
          </a:prstGeom>
        </p:spPr>
      </p:pic>
    </p:spTree>
    <p:extLst>
      <p:ext uri="{BB962C8B-B14F-4D97-AF65-F5344CB8AC3E}">
        <p14:creationId xmlns:p14="http://schemas.microsoft.com/office/powerpoint/2010/main" val="206812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27">
            <a:extLst>
              <a:ext uri="{FF2B5EF4-FFF2-40B4-BE49-F238E27FC236}">
                <a16:creationId xmlns:a16="http://schemas.microsoft.com/office/drawing/2014/main" id="{55B0736B-A714-8CCF-0123-CC33D6B71CA6}"/>
              </a:ext>
            </a:extLst>
          </p:cNvPr>
          <p:cNvSpPr>
            <a:spLocks noGrp="1"/>
          </p:cNvSpPr>
          <p:nvPr>
            <p:ph type="sldNum" sz="quarter" idx="11"/>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id="{227DC71D-B424-CFE9-09B6-336BD9631680}"/>
              </a:ext>
            </a:extLst>
          </p:cNvPr>
          <p:cNvSpPr txBox="1"/>
          <p:nvPr/>
        </p:nvSpPr>
        <p:spPr>
          <a:xfrm>
            <a:off x="893712" y="-747201"/>
            <a:ext cx="10077061" cy="8032968"/>
          </a:xfrm>
          <a:prstGeom prst="rect">
            <a:avLst/>
          </a:prstGeom>
          <a:noFill/>
        </p:spPr>
        <p:txBody>
          <a:bodyPr wrap="square" rtlCol="0">
            <a:spAutoFit/>
          </a:bodyPr>
          <a:lstStyle/>
          <a:p>
            <a:pPr marL="342900" indent="-342900">
              <a:buFont typeface="Wingdings" panose="05000000000000000000" pitchFamily="2" charset="2"/>
              <a:buChar char="q"/>
            </a:pPr>
            <a:endParaRPr lang="en-IN" sz="2400" u="sng" dirty="0">
              <a:solidFill>
                <a:schemeClr val="tx1"/>
              </a:solidFill>
              <a:latin typeface="MV Boli" panose="02000500030200090000" pitchFamily="2" charset="0"/>
              <a:cs typeface="MV Boli" panose="02000500030200090000" pitchFamily="2" charset="0"/>
            </a:endParaRPr>
          </a:p>
          <a:p>
            <a:pPr marL="342900" indent="-342900">
              <a:buFont typeface="Wingdings" panose="05000000000000000000" pitchFamily="2" charset="2"/>
              <a:buChar char="q"/>
            </a:pPr>
            <a:endParaRPr lang="en-IN" sz="2400" u="sng" dirty="0">
              <a:latin typeface="MV Boli" panose="02000500030200090000" pitchFamily="2" charset="0"/>
              <a:cs typeface="MV Boli" panose="02000500030200090000" pitchFamily="2" charset="0"/>
            </a:endParaRPr>
          </a:p>
          <a:p>
            <a:endParaRPr lang="en-IN" sz="2400" u="sng" dirty="0">
              <a:solidFill>
                <a:schemeClr val="tx1"/>
              </a:solidFill>
              <a:latin typeface="MV Boli" panose="02000500030200090000" pitchFamily="2" charset="0"/>
              <a:cs typeface="MV Boli" panose="02000500030200090000" pitchFamily="2" charset="0"/>
            </a:endParaRPr>
          </a:p>
          <a:p>
            <a:pPr marL="342900" indent="-342900">
              <a:buFont typeface="Wingdings" panose="05000000000000000000" pitchFamily="2" charset="2"/>
              <a:buChar char="q"/>
            </a:pPr>
            <a:r>
              <a:rPr lang="en-IN" sz="2400" u="sng" dirty="0">
                <a:solidFill>
                  <a:schemeClr val="tx1"/>
                </a:solidFill>
                <a:latin typeface="MV Boli" panose="02000500030200090000" pitchFamily="2" charset="0"/>
                <a:cs typeface="MV Boli" panose="02000500030200090000" pitchFamily="2" charset="0"/>
              </a:rPr>
              <a:t>Indexes </a:t>
            </a:r>
            <a:r>
              <a:rPr lang="en-IN" sz="2400" dirty="0">
                <a:solidFill>
                  <a:schemeClr val="tx1"/>
                </a:solidFill>
                <a:latin typeface="MV Boli" panose="02000500030200090000" pitchFamily="2" charset="0"/>
                <a:cs typeface="MV Boli" panose="02000500030200090000" pitchFamily="2" charset="0"/>
              </a:rPr>
              <a:t>:- </a:t>
            </a:r>
            <a:r>
              <a:rPr lang="en-US" sz="2400" i="0" dirty="0">
                <a:solidFill>
                  <a:srgbClr val="202124"/>
                </a:solidFill>
                <a:effectLst/>
                <a:latin typeface="Imprint MT Shadow" panose="04020605060303030202" pitchFamily="82" charset="0"/>
              </a:rPr>
              <a:t>helps us to find the index position of an element or an item in a string of characters or a list of items. It spits out the lowest possible index of the specified element in the list. </a:t>
            </a:r>
            <a:r>
              <a:rPr lang="en-US" sz="2400" dirty="0">
                <a:solidFill>
                  <a:srgbClr val="202124"/>
                </a:solidFill>
                <a:latin typeface="Imprint MT Shadow" panose="04020605060303030202" pitchFamily="82" charset="0"/>
              </a:rPr>
              <a:t>It is a global variable it is used for questions and answers.</a:t>
            </a:r>
            <a:endParaRPr lang="en-IN" sz="2400" u="sng" dirty="0">
              <a:latin typeface="MV Boli" panose="02000500030200090000" pitchFamily="2" charset="0"/>
              <a:cs typeface="MV Boli" panose="02000500030200090000" pitchFamily="2" charset="0"/>
            </a:endParaRPr>
          </a:p>
          <a:p>
            <a:pPr>
              <a:buClr>
                <a:schemeClr val="tx1">
                  <a:lumMod val="95000"/>
                  <a:lumOff val="5000"/>
                </a:schemeClr>
              </a:buClr>
              <a:buFont typeface="Wingdings" panose="05000000000000000000" pitchFamily="2" charset="2"/>
              <a:buChar char="q"/>
            </a:pPr>
            <a:r>
              <a:rPr lang="en-IN" sz="2400" u="sng" dirty="0">
                <a:solidFill>
                  <a:schemeClr val="tx1"/>
                </a:solidFill>
                <a:latin typeface="MV Boli" panose="02000500030200090000" pitchFamily="2" charset="0"/>
                <a:cs typeface="MV Boli" panose="02000500030200090000" pitchFamily="2" charset="0"/>
              </a:rPr>
              <a:t>m</a:t>
            </a:r>
            <a:r>
              <a:rPr lang="en-IN" sz="2400" u="sng" dirty="0">
                <a:solidFill>
                  <a:schemeClr val="tx1"/>
                </a:solidFill>
                <a:effectLst/>
                <a:latin typeface="MV Boli" panose="02000500030200090000" pitchFamily="2" charset="0"/>
                <a:cs typeface="MV Boli" panose="02000500030200090000" pitchFamily="2" charset="0"/>
              </a:rPr>
              <a:t>ain() </a:t>
            </a:r>
            <a:r>
              <a:rPr lang="en-IN" sz="2400" dirty="0">
                <a:solidFill>
                  <a:schemeClr val="tx1"/>
                </a:solidFill>
                <a:effectLst/>
                <a:latin typeface="MV Boli" panose="02000500030200090000" pitchFamily="2" charset="0"/>
                <a:cs typeface="MV Boli" panose="02000500030200090000" pitchFamily="2" charset="0"/>
              </a:rPr>
              <a:t>:-</a:t>
            </a:r>
            <a:r>
              <a:rPr lang="en-US" sz="2400" dirty="0">
                <a:latin typeface="MV Boli" panose="02000500030200090000" pitchFamily="2" charset="0"/>
                <a:cs typeface="MV Boli" panose="02000500030200090000" pitchFamily="2" charset="0"/>
              </a:rPr>
              <a:t> </a:t>
            </a:r>
            <a:r>
              <a:rPr lang="en-US" sz="2400" b="0" i="0" dirty="0">
                <a:solidFill>
                  <a:schemeClr val="tx1"/>
                </a:solidFill>
                <a:effectLst/>
                <a:latin typeface="Imprint MT Shadow" panose="04020605060303030202" pitchFamily="82" charset="0"/>
              </a:rPr>
              <a:t>Used to insert the main event loop to take action against each event triggered by the user.</a:t>
            </a:r>
          </a:p>
          <a:p>
            <a:pPr marL="342900" indent="-342900">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Btnstart(buttonstart)</a:t>
            </a:r>
            <a:r>
              <a:rPr lang="en-US" sz="2400" dirty="0">
                <a:solidFill>
                  <a:srgbClr val="000000"/>
                </a:solidFill>
                <a:latin typeface="MV Boli" panose="02000500030200090000" pitchFamily="2" charset="0"/>
                <a:cs typeface="MV Boli" panose="02000500030200090000" pitchFamily="2" charset="0"/>
              </a:rPr>
              <a:t> :- </a:t>
            </a:r>
            <a:r>
              <a:rPr lang="en-US" sz="2400" dirty="0">
                <a:solidFill>
                  <a:srgbClr val="000000"/>
                </a:solidFill>
                <a:latin typeface="Imprint MT Shadow" panose="04020605060303030202" pitchFamily="82" charset="0"/>
                <a:cs typeface="MV Boli" panose="02000500030200090000" pitchFamily="2" charset="0"/>
              </a:rPr>
              <a:t>It is used as a button which is used to start the quiz.</a:t>
            </a:r>
          </a:p>
          <a:p>
            <a:pPr marL="342900" indent="-342900">
              <a:buFont typeface="Wingdings" panose="05000000000000000000" pitchFamily="2" charset="2"/>
              <a:buChar char="q"/>
            </a:pPr>
            <a:r>
              <a:rPr lang="en-US" sz="2400" u="sng" dirty="0">
                <a:solidFill>
                  <a:srgbClr val="000000"/>
                </a:solidFill>
                <a:latin typeface="MV Boli" panose="02000500030200090000" pitchFamily="2" charset="0"/>
                <a:cs typeface="MV Boli" panose="02000500030200090000" pitchFamily="2" charset="0"/>
              </a:rPr>
              <a:t>pack() </a:t>
            </a:r>
            <a:r>
              <a:rPr lang="en-US" sz="2400" dirty="0">
                <a:solidFill>
                  <a:srgbClr val="000000"/>
                </a:solidFill>
                <a:latin typeface="MV Boli" panose="02000500030200090000" pitchFamily="2" charset="0"/>
                <a:cs typeface="MV Boli" panose="02000500030200090000" pitchFamily="2" charset="0"/>
              </a:rPr>
              <a:t>:- </a:t>
            </a:r>
            <a:r>
              <a:rPr lang="en-US" sz="2400" dirty="0">
                <a:latin typeface="Imprint MT Shadow" panose="04020605060303030202" pitchFamily="82" charset="0"/>
                <a:cs typeface="MV Boli" panose="02000500030200090000" pitchFamily="2" charset="0"/>
              </a:rPr>
              <a:t>It </a:t>
            </a:r>
            <a:r>
              <a:rPr lang="en-US" sz="2400" b="0" i="0" dirty="0">
                <a:effectLst/>
                <a:latin typeface="Imprint MT Shadow" panose="04020605060303030202" pitchFamily="82" charset="0"/>
              </a:rPr>
              <a:t>declares the position of widgets in relation to each other.</a:t>
            </a:r>
            <a:endParaRPr lang="en-US" sz="2400" dirty="0">
              <a:latin typeface="Imprint MT Shadow" panose="04020605060303030202" pitchFamily="82" charset="0"/>
              <a:cs typeface="MV Boli" panose="02000500030200090000" pitchFamily="2" charset="0"/>
            </a:endParaRPr>
          </a:p>
          <a:p>
            <a:pPr marL="342900" indent="-342900">
              <a:buFont typeface="Wingdings" panose="05000000000000000000" pitchFamily="2" charset="2"/>
              <a:buChar char="q"/>
            </a:pPr>
            <a:r>
              <a:rPr lang="en-US" sz="2400" u="sng" dirty="0">
                <a:latin typeface="MV Boli" panose="02000500030200090000" pitchFamily="2" charset="0"/>
                <a:cs typeface="MV Boli" panose="02000500030200090000" pitchFamily="2" charset="0"/>
              </a:rPr>
              <a:t>r</a:t>
            </a:r>
            <a:r>
              <a:rPr lang="en-US" sz="2400" b="0" i="0" u="sng" dirty="0">
                <a:solidFill>
                  <a:schemeClr val="tx1"/>
                </a:solidFill>
                <a:effectLst/>
                <a:latin typeface="MV Boli" panose="02000500030200090000" pitchFamily="2" charset="0"/>
                <a:cs typeface="MV Boli" panose="02000500030200090000" pitchFamily="2" charset="0"/>
              </a:rPr>
              <a:t>oot</a:t>
            </a:r>
            <a:r>
              <a:rPr lang="en-US" sz="2400" b="0" i="0" dirty="0">
                <a:solidFill>
                  <a:schemeClr val="tx1"/>
                </a:solidFill>
                <a:effectLst/>
                <a:latin typeface="Imprint MT Shadow" panose="04020605060303030202" pitchFamily="82" charset="0"/>
              </a:rPr>
              <a:t> :- </a:t>
            </a:r>
            <a:r>
              <a:rPr lang="en-US" sz="2400" dirty="0">
                <a:latin typeface="Imprint MT Shadow" panose="04020605060303030202" pitchFamily="82" charset="0"/>
              </a:rPr>
              <a:t>It is used to define or locate a frame and is used for our interface.</a:t>
            </a:r>
          </a:p>
          <a:p>
            <a:pPr marL="342900" indent="-342900">
              <a:buFont typeface="Wingdings" panose="05000000000000000000" pitchFamily="2" charset="2"/>
              <a:buChar char="q"/>
            </a:pPr>
            <a:r>
              <a:rPr lang="en-US" sz="2400" u="sng" dirty="0">
                <a:latin typeface="MV Boli" panose="02000500030200090000" pitchFamily="2" charset="0"/>
                <a:cs typeface="MV Boli" panose="02000500030200090000" pitchFamily="2" charset="0"/>
              </a:rPr>
              <a:t>Image_label.pack() </a:t>
            </a:r>
            <a:r>
              <a:rPr lang="en-US" sz="2400" dirty="0">
                <a:latin typeface="MV Boli" panose="02000500030200090000" pitchFamily="2" charset="0"/>
                <a:cs typeface="MV Boli" panose="02000500030200090000" pitchFamily="2" charset="0"/>
              </a:rPr>
              <a:t>:-</a:t>
            </a:r>
            <a:r>
              <a:rPr lang="en-US" sz="2400" dirty="0">
                <a:latin typeface="Imprint MT Shadow" panose="04020605060303030202" pitchFamily="82" charset="0"/>
              </a:rPr>
              <a:t> It is used to define the location of picture and to apply background.</a:t>
            </a:r>
          </a:p>
          <a:p>
            <a:pPr marL="342900" indent="-342900">
              <a:buFont typeface="Wingdings" panose="05000000000000000000" pitchFamily="2" charset="2"/>
              <a:buChar char="q"/>
            </a:pPr>
            <a:r>
              <a:rPr lang="en-US" sz="2400" u="sng" dirty="0">
                <a:latin typeface="MV Boli" panose="02000500030200090000" pitchFamily="2" charset="0"/>
                <a:cs typeface="MV Boli" panose="02000500030200090000" pitchFamily="2" charset="0"/>
              </a:rPr>
              <a:t>destroy </a:t>
            </a:r>
            <a:r>
              <a:rPr lang="en-US" sz="2400" dirty="0">
                <a:latin typeface="MV Boli" panose="02000500030200090000" pitchFamily="2" charset="0"/>
                <a:cs typeface="MV Boli" panose="02000500030200090000" pitchFamily="2" charset="0"/>
              </a:rPr>
              <a:t>:- </a:t>
            </a:r>
            <a:r>
              <a:rPr lang="en-US" sz="2400" dirty="0">
                <a:latin typeface="Imprint MT Shadow" panose="04020605060303030202" pitchFamily="82" charset="0"/>
                <a:cs typeface="MV Boli" panose="02000500030200090000" pitchFamily="2" charset="0"/>
              </a:rPr>
              <a:t>This command </a:t>
            </a:r>
            <a:r>
              <a:rPr lang="en-IN" sz="2400" dirty="0">
                <a:latin typeface="Imprint MT Shadow" panose="04020605060303030202" pitchFamily="82" charset="0"/>
                <a:cs typeface="MV Boli" panose="02000500030200090000" pitchFamily="2" charset="0"/>
              </a:rPr>
              <a:t>destroys other option buttons once one option is selected.</a:t>
            </a:r>
          </a:p>
          <a:p>
            <a:pPr marL="342900" indent="-342900">
              <a:buFont typeface="Wingdings" panose="05000000000000000000" pitchFamily="2" charset="2"/>
              <a:buChar char="q"/>
            </a:pPr>
            <a:r>
              <a:rPr lang="en-IN" sz="2400" u="sng" dirty="0">
                <a:latin typeface="MV Boli" panose="02000500030200090000" pitchFamily="2" charset="0"/>
                <a:cs typeface="MV Boli" panose="02000500030200090000" pitchFamily="2" charset="0"/>
              </a:rPr>
              <a:t>p</a:t>
            </a:r>
            <a:r>
              <a:rPr lang="en-IN" sz="2400" b="0" i="0" u="sng" dirty="0">
                <a:solidFill>
                  <a:schemeClr val="tx1"/>
                </a:solidFill>
                <a:effectLst/>
                <a:latin typeface="MV Boli" panose="02000500030200090000" pitchFamily="2" charset="0"/>
                <a:cs typeface="MV Boli" panose="02000500030200090000" pitchFamily="2" charset="0"/>
              </a:rPr>
              <a:t>ady </a:t>
            </a:r>
            <a:r>
              <a:rPr lang="en-IN" sz="2400" b="0" i="0" u="sng" dirty="0">
                <a:solidFill>
                  <a:schemeClr val="accent1">
                    <a:lumMod val="75000"/>
                  </a:schemeClr>
                </a:solidFill>
                <a:effectLst/>
                <a:latin typeface="MV Boli" panose="02000500030200090000" pitchFamily="2" charset="0"/>
                <a:cs typeface="MV Boli" panose="02000500030200090000" pitchFamily="2" charset="0"/>
              </a:rPr>
              <a:t>:- </a:t>
            </a:r>
            <a:r>
              <a:rPr lang="en-US" sz="2400" i="0" dirty="0">
                <a:solidFill>
                  <a:schemeClr val="tx1">
                    <a:lumMod val="95000"/>
                    <a:lumOff val="5000"/>
                  </a:schemeClr>
                </a:solidFill>
                <a:effectLst/>
                <a:latin typeface="Imprint MT Shadow" panose="04020605060303030202" pitchFamily="82" charset="0"/>
              </a:rPr>
              <a:t>puts some space between the button widgets and the borders of the frame and the borders of the root window.</a:t>
            </a:r>
            <a:endParaRPr lang="en-US" sz="2400" i="0" dirty="0">
              <a:solidFill>
                <a:schemeClr val="tx1">
                  <a:lumMod val="95000"/>
                  <a:lumOff val="5000"/>
                </a:schemeClr>
              </a:solidFill>
              <a:effectLst/>
              <a:latin typeface="Imprint MT Shadow" panose="04020605060303030202" pitchFamily="82" charset="0"/>
              <a:cs typeface="MV Boli" panose="02000500030200090000" pitchFamily="2" charset="0"/>
            </a:endParaRPr>
          </a:p>
          <a:p>
            <a:pPr marL="0" indent="0">
              <a:buNone/>
            </a:pPr>
            <a:endParaRPr lang="en-US" sz="2000" dirty="0">
              <a:latin typeface="Imprint MT Shadow" panose="04020605060303030202" pitchFamily="82" charset="0"/>
            </a:endParaRPr>
          </a:p>
          <a:p>
            <a:pPr marL="0" indent="0">
              <a:buNone/>
            </a:pPr>
            <a:endParaRPr lang="en-IN" sz="2000" b="0" dirty="0">
              <a:solidFill>
                <a:schemeClr val="tx1"/>
              </a:solidFill>
              <a:effectLst/>
              <a:latin typeface="Imprint MT Shadow" panose="04020605060303030202" pitchFamily="82" charset="0"/>
            </a:endParaRPr>
          </a:p>
          <a:p>
            <a:endParaRPr lang="en-IN" sz="2000" dirty="0"/>
          </a:p>
        </p:txBody>
      </p:sp>
      <p:pic>
        <p:nvPicPr>
          <p:cNvPr id="32" name="Picture 31">
            <a:extLst>
              <a:ext uri="{FF2B5EF4-FFF2-40B4-BE49-F238E27FC236}">
                <a16:creationId xmlns:a16="http://schemas.microsoft.com/office/drawing/2014/main" id="{B72729CD-3DC7-C955-1397-93A5AE88DE53}"/>
              </a:ext>
            </a:extLst>
          </p:cNvPr>
          <p:cNvPicPr>
            <a:picLocks noChangeAspect="1"/>
          </p:cNvPicPr>
          <p:nvPr/>
        </p:nvPicPr>
        <p:blipFill>
          <a:blip r:embed="rId2"/>
          <a:stretch>
            <a:fillRect/>
          </a:stretch>
        </p:blipFill>
        <p:spPr>
          <a:xfrm>
            <a:off x="0" y="-20668"/>
            <a:ext cx="2108718" cy="393189"/>
          </a:xfrm>
          <a:prstGeom prst="rect">
            <a:avLst/>
          </a:prstGeom>
        </p:spPr>
      </p:pic>
      <p:pic>
        <p:nvPicPr>
          <p:cNvPr id="33" name="Picture 32">
            <a:extLst>
              <a:ext uri="{FF2B5EF4-FFF2-40B4-BE49-F238E27FC236}">
                <a16:creationId xmlns:a16="http://schemas.microsoft.com/office/drawing/2014/main" id="{5D5BAC84-4342-3257-DE26-F509D5EC7EAB}"/>
              </a:ext>
            </a:extLst>
          </p:cNvPr>
          <p:cNvPicPr>
            <a:picLocks noChangeAspect="1"/>
          </p:cNvPicPr>
          <p:nvPr/>
        </p:nvPicPr>
        <p:blipFill>
          <a:blip r:embed="rId3"/>
          <a:stretch>
            <a:fillRect/>
          </a:stretch>
        </p:blipFill>
        <p:spPr>
          <a:xfrm>
            <a:off x="10970773" y="-39329"/>
            <a:ext cx="1221227" cy="961053"/>
          </a:xfrm>
          <a:prstGeom prst="rect">
            <a:avLst/>
          </a:prstGeom>
        </p:spPr>
      </p:pic>
    </p:spTree>
    <p:extLst>
      <p:ext uri="{BB962C8B-B14F-4D97-AF65-F5344CB8AC3E}">
        <p14:creationId xmlns:p14="http://schemas.microsoft.com/office/powerpoint/2010/main" val="4226331934"/>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ppt format</Template>
  <TotalTime>6017</TotalTime>
  <Words>1920</Words>
  <Application>Microsoft Office PowerPoint</Application>
  <PresentationFormat>Widescreen</PresentationFormat>
  <Paragraphs>167</Paragraphs>
  <Slides>22</Slides>
  <Notes>2</Notes>
  <HiddenSlides>0</HiddenSlides>
  <MMClips>2</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22</vt:i4>
      </vt:variant>
    </vt:vector>
  </HeadingPairs>
  <TitlesOfParts>
    <vt:vector size="45" baseType="lpstr">
      <vt:lpstr>Algerian</vt:lpstr>
      <vt:lpstr>Arial</vt:lpstr>
      <vt:lpstr>Arial Black</vt:lpstr>
      <vt:lpstr>Bahnschrift Condensed</vt:lpstr>
      <vt:lpstr>Baskerville</vt:lpstr>
      <vt:lpstr>Baskerville Old Face</vt:lpstr>
      <vt:lpstr>Berlin Sans FB</vt:lpstr>
      <vt:lpstr>Calibri</vt:lpstr>
      <vt:lpstr>Consolas</vt:lpstr>
      <vt:lpstr>Courier New</vt:lpstr>
      <vt:lpstr>Gill Sans Light</vt:lpstr>
      <vt:lpstr>Gill Sans Nova</vt:lpstr>
      <vt:lpstr>Gill Sans Nova Light</vt:lpstr>
      <vt:lpstr>Heebo</vt:lpstr>
      <vt:lpstr>Imprint MT Shadow</vt:lpstr>
      <vt:lpstr>Matura MT Script Capitals</vt:lpstr>
      <vt:lpstr>MV Boli</vt:lpstr>
      <vt:lpstr>Nunito</vt:lpstr>
      <vt:lpstr>Old English Text MT</vt:lpstr>
      <vt:lpstr>Roboto</vt:lpstr>
      <vt:lpstr>Segoe UI Black</vt:lpstr>
      <vt:lpstr>Wingdings</vt:lpstr>
      <vt:lpstr>Office Theme</vt:lpstr>
      <vt:lpstr>SUBMITTED BY:</vt:lpstr>
      <vt:lpstr>Interactive quiz</vt:lpstr>
      <vt:lpstr>Points Undertaken In Presentation </vt:lpstr>
      <vt:lpstr>Acknowledgment</vt:lpstr>
      <vt:lpstr>Introduction</vt:lpstr>
      <vt:lpstr>Problem Statement </vt:lpstr>
      <vt:lpstr>Modules Used </vt:lpstr>
      <vt:lpstr>Tkinter Widgets Used </vt:lpstr>
      <vt:lpstr>PowerPoint Presentation</vt:lpstr>
      <vt:lpstr>PowerPoint Presentation</vt:lpstr>
      <vt:lpstr>PowerPoint Presentation</vt:lpstr>
      <vt:lpstr>PowerPoint Presentation</vt:lpstr>
      <vt:lpstr>PowerPoint Presentation</vt:lpstr>
      <vt:lpstr>How does it works ??</vt:lpstr>
      <vt:lpstr>PowerPoint Presentation</vt:lpstr>
      <vt:lpstr>PowerPoint Presentation</vt:lpstr>
      <vt:lpstr>PowerPoint Presentation</vt:lpstr>
      <vt:lpstr>Future Work / Scope / Objective </vt:lpstr>
      <vt:lpstr>   Engage your audience.   A large number of participants.   Randomizing questions.   Quiz results/ gain insight in              audience.   No instructor needed  Saves time and administration                   pressure   </vt:lpstr>
      <vt:lpstr>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OVERVIEW</dc:title>
  <dc:creator>Yashita Prajapati</dc:creator>
  <cp:lastModifiedBy>Yashita Prajapati</cp:lastModifiedBy>
  <cp:revision>39</cp:revision>
  <dcterms:created xsi:type="dcterms:W3CDTF">2022-12-02T07:17:57Z</dcterms:created>
  <dcterms:modified xsi:type="dcterms:W3CDTF">2023-02-08T04:22:08Z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